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32" r:id="rId2"/>
  </p:sldMasterIdLst>
  <p:notesMasterIdLst>
    <p:notesMasterId r:id="rId53"/>
  </p:notesMasterIdLst>
  <p:sldIdLst>
    <p:sldId id="256" r:id="rId3"/>
    <p:sldId id="257" r:id="rId4"/>
    <p:sldId id="302" r:id="rId5"/>
    <p:sldId id="309" r:id="rId6"/>
    <p:sldId id="264" r:id="rId7"/>
    <p:sldId id="265" r:id="rId8"/>
    <p:sldId id="282" r:id="rId9"/>
    <p:sldId id="269" r:id="rId10"/>
    <p:sldId id="267" r:id="rId11"/>
    <p:sldId id="285" r:id="rId12"/>
    <p:sldId id="266" r:id="rId13"/>
    <p:sldId id="259" r:id="rId14"/>
    <p:sldId id="263" r:id="rId15"/>
    <p:sldId id="276" r:id="rId16"/>
    <p:sldId id="258" r:id="rId17"/>
    <p:sldId id="277" r:id="rId18"/>
    <p:sldId id="279" r:id="rId19"/>
    <p:sldId id="278" r:id="rId20"/>
    <p:sldId id="260" r:id="rId21"/>
    <p:sldId id="280" r:id="rId22"/>
    <p:sldId id="281" r:id="rId23"/>
    <p:sldId id="292" r:id="rId24"/>
    <p:sldId id="296" r:id="rId25"/>
    <p:sldId id="295" r:id="rId26"/>
    <p:sldId id="288" r:id="rId27"/>
    <p:sldId id="301" r:id="rId28"/>
    <p:sldId id="303" r:id="rId29"/>
    <p:sldId id="284" r:id="rId30"/>
    <p:sldId id="300" r:id="rId31"/>
    <p:sldId id="294" r:id="rId32"/>
    <p:sldId id="293" r:id="rId33"/>
    <p:sldId id="299" r:id="rId34"/>
    <p:sldId id="271" r:id="rId35"/>
    <p:sldId id="283" r:id="rId36"/>
    <p:sldId id="291" r:id="rId37"/>
    <p:sldId id="307" r:id="rId38"/>
    <p:sldId id="290" r:id="rId39"/>
    <p:sldId id="308" r:id="rId40"/>
    <p:sldId id="298" r:id="rId41"/>
    <p:sldId id="287" r:id="rId42"/>
    <p:sldId id="261" r:id="rId43"/>
    <p:sldId id="310" r:id="rId44"/>
    <p:sldId id="270" r:id="rId45"/>
    <p:sldId id="262" r:id="rId46"/>
    <p:sldId id="272" r:id="rId47"/>
    <p:sldId id="273" r:id="rId48"/>
    <p:sldId id="289" r:id="rId49"/>
    <p:sldId id="306" r:id="rId50"/>
    <p:sldId id="305" r:id="rId51"/>
    <p:sldId id="297" r:id="rId52"/>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2D9"/>
    <a:srgbClr val="FFEBB3"/>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4577" autoAdjust="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21B8A1-EEEA-43EB-953C-16D32F33488E}" type="datetimeFigureOut">
              <a:rPr lang="fr-FR" smtClean="0"/>
              <a:t>27/05/2020</a:t>
            </a:fld>
            <a:endParaRPr lang="fr-FR" dirty="0"/>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DBE9CC9-6793-4D96-BDDC-8B06DA8DA469}" type="slidenum">
              <a:rPr lang="fr-FR" smtClean="0"/>
              <a:t>‹N°›</a:t>
            </a:fld>
            <a:endParaRPr lang="fr-FR" dirty="0"/>
          </a:p>
        </p:txBody>
      </p:sp>
    </p:spTree>
    <p:extLst>
      <p:ext uri="{BB962C8B-B14F-4D97-AF65-F5344CB8AC3E}">
        <p14:creationId xmlns:p14="http://schemas.microsoft.com/office/powerpoint/2010/main" val="1692205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7DBE9CC9-6793-4D96-BDDC-8B06DA8DA469}" type="slidenum">
              <a:rPr lang="fr-FR" smtClean="0"/>
              <a:t>1</a:t>
            </a:fld>
            <a:endParaRPr lang="fr-FR"/>
          </a:p>
        </p:txBody>
      </p:sp>
    </p:spTree>
    <p:extLst>
      <p:ext uri="{BB962C8B-B14F-4D97-AF65-F5344CB8AC3E}">
        <p14:creationId xmlns:p14="http://schemas.microsoft.com/office/powerpoint/2010/main" val="2461688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2">
        <a:schemeClr val="bg2"/>
      </p:bgRef>
    </p:bg>
    <p:spTree>
      <p:nvGrpSpPr>
        <p:cNvPr id="1" name=""/>
        <p:cNvGrpSpPr/>
        <p:nvPr/>
      </p:nvGrpSpPr>
      <p:grpSpPr>
        <a:xfrm>
          <a:off x="0" y="0"/>
          <a:ext cx="0" cy="0"/>
          <a:chOff x="0" y="0"/>
          <a:chExt cx="0" cy="0"/>
        </a:xfrm>
      </p:grpSpPr>
      <p:sp>
        <p:nvSpPr>
          <p:cNvPr id="7" name="Forme libre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8" name="Forme libre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r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fr-FR" dirty="0" smtClean="0"/>
              <a:t>Modifiez le style du titre</a:t>
            </a:r>
            <a:endParaRPr kumimoji="0" lang="en-US" dirty="0"/>
          </a:p>
        </p:txBody>
      </p:sp>
      <p:sp>
        <p:nvSpPr>
          <p:cNvPr id="17" name="Sous-titr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Modifiez le style des sous-titres du masque</a:t>
            </a:r>
            <a:endParaRPr kumimoji="0" lang="en-US"/>
          </a:p>
        </p:txBody>
      </p:sp>
      <p:sp>
        <p:nvSpPr>
          <p:cNvPr id="30" name="Espace réservé de la date 29"/>
          <p:cNvSpPr>
            <a:spLocks noGrp="1"/>
          </p:cNvSpPr>
          <p:nvPr>
            <p:ph type="dt" sz="half" idx="10"/>
          </p:nvPr>
        </p:nvSpPr>
        <p:spPr/>
        <p:txBody>
          <a:bodyPr/>
          <a:lstStyle/>
          <a:p>
            <a:fld id="{C2A0DE79-BBDE-4954-8E0B-9C54E28496BE}" type="datetime1">
              <a:rPr lang="fr-FR" smtClean="0"/>
              <a:t>28/05/2020</a:t>
            </a:fld>
            <a:endParaRPr lang="fr-FR" dirty="0"/>
          </a:p>
        </p:txBody>
      </p:sp>
      <p:sp>
        <p:nvSpPr>
          <p:cNvPr id="19" name="Espace réservé du pied de page 18"/>
          <p:cNvSpPr>
            <a:spLocks noGrp="1"/>
          </p:cNvSpPr>
          <p:nvPr>
            <p:ph type="ftr" sz="quarter" idx="11"/>
          </p:nvPr>
        </p:nvSpPr>
        <p:spPr/>
        <p:txBody>
          <a:bodyPr/>
          <a:lstStyle/>
          <a:p>
            <a:r>
              <a:rPr lang="en-US" dirty="0" smtClean="0"/>
              <a:t>Copyright © 2020, </a:t>
            </a:r>
            <a:r>
              <a:rPr lang="en-US" dirty="0" err="1" smtClean="0"/>
              <a:t>Abonia</a:t>
            </a:r>
            <a:r>
              <a:rPr lang="en-US" dirty="0" smtClean="0"/>
              <a:t> </a:t>
            </a:r>
            <a:r>
              <a:rPr lang="en-US" dirty="0" err="1" smtClean="0"/>
              <a:t>Sojasingarayar</a:t>
            </a:r>
            <a:endParaRPr lang="fr-FR" dirty="0"/>
          </a:p>
        </p:txBody>
      </p:sp>
      <p:sp>
        <p:nvSpPr>
          <p:cNvPr id="27" name="Espace réservé du numéro de diapositive 26"/>
          <p:cNvSpPr>
            <a:spLocks noGrp="1"/>
          </p:cNvSpPr>
          <p:nvPr>
            <p:ph type="sldNum" sz="quarter" idx="12"/>
          </p:nvPr>
        </p:nvSpPr>
        <p:spPr/>
        <p:txBody>
          <a:bodyPr/>
          <a:lstStyle/>
          <a:p>
            <a:fld id="{3F5CBECB-7C0A-4E67-9AF4-63AC10789F5B}" type="slidenum">
              <a:rPr lang="fr-FR" smtClean="0"/>
              <a:t>‹N°›</a:t>
            </a:fld>
            <a:endParaRPr lang="fr-FR"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Modifiez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3E8556E6-20BA-4566-A9CB-558FEA54E86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kumimoji="0" lang="fr-FR" smtClean="0"/>
              <a:t>Modifiez le style du titre</a:t>
            </a:r>
            <a:endParaRPr kumimoji="0" lang="en-US"/>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D2C332BC-BC0F-4FC6-96B0-3AD8CEF52EFF}"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88634FAD-6724-4B14-B985-F72E7D462D8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en-US"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4105485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DA1EF7F-83A5-4774-8973-D74C936760BC}"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13691019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751ACFBC-BF05-42D3-BF7E-DBB9909DA554}"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15990634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A6F4C43B-B8A9-4381-AB42-50D4076817EF}"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740322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5AA565E5-6FFE-4625-B35D-DBC92ACA5E21}" type="datetime1">
              <a:rPr lang="fr-FR" smtClean="0"/>
              <a:t>28/05/2020</a:t>
            </a:fld>
            <a:endParaRPr lang="fr-FR" dirty="0"/>
          </a:p>
        </p:txBody>
      </p:sp>
      <p:sp>
        <p:nvSpPr>
          <p:cNvPr id="8" name="Espace réservé du pied de page 7"/>
          <p:cNvSpPr>
            <a:spLocks noGrp="1"/>
          </p:cNvSpPr>
          <p:nvPr>
            <p:ph type="ftr" sz="quarter" idx="11"/>
          </p:nvPr>
        </p:nvSpPr>
        <p:spPr/>
        <p:txBody>
          <a:bodyPr/>
          <a:lstStyle/>
          <a:p>
            <a:r>
              <a:rPr lang="fr-FR" smtClean="0"/>
              <a:t>Copyright © 2020, Abonia Sojasingarayar</a:t>
            </a:r>
            <a:endParaRPr lang="fr-FR" dirty="0"/>
          </a:p>
        </p:txBody>
      </p:sp>
      <p:sp>
        <p:nvSpPr>
          <p:cNvPr id="9" name="Espace réservé du numéro de diapositive 8"/>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42164636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79A2485D-8BC8-4DA9-910E-EF615FC69C27}" type="datetime1">
              <a:rPr lang="fr-FR" smtClean="0"/>
              <a:t>28/05/2020</a:t>
            </a:fld>
            <a:endParaRPr lang="fr-FR" dirty="0"/>
          </a:p>
        </p:txBody>
      </p:sp>
      <p:sp>
        <p:nvSpPr>
          <p:cNvPr id="4" name="Espace réservé du pied de page 3"/>
          <p:cNvSpPr>
            <a:spLocks noGrp="1"/>
          </p:cNvSpPr>
          <p:nvPr>
            <p:ph type="ftr" sz="quarter" idx="11"/>
          </p:nvPr>
        </p:nvSpPr>
        <p:spPr/>
        <p:txBody>
          <a:bodyPr/>
          <a:lstStyle/>
          <a:p>
            <a:r>
              <a:rPr lang="fr-FR" smtClean="0"/>
              <a:t>Copyright © 2020, Abonia Sojasingarayar</a:t>
            </a:r>
            <a:endParaRPr lang="fr-FR" dirty="0"/>
          </a:p>
        </p:txBody>
      </p:sp>
      <p:sp>
        <p:nvSpPr>
          <p:cNvPr id="5" name="Espace réservé du numéro de diapositive 4"/>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17742911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C88B7BFA-5AE4-49DE-A75F-8E9EFB389734}" type="datetime1">
              <a:rPr lang="fr-FR" smtClean="0"/>
              <a:t>28/05/2020</a:t>
            </a:fld>
            <a:endParaRPr lang="fr-FR" dirty="0"/>
          </a:p>
        </p:txBody>
      </p:sp>
      <p:sp>
        <p:nvSpPr>
          <p:cNvPr id="3" name="Espace réservé du pied de page 2"/>
          <p:cNvSpPr>
            <a:spLocks noGrp="1"/>
          </p:cNvSpPr>
          <p:nvPr>
            <p:ph type="ftr" sz="quarter" idx="11"/>
          </p:nvPr>
        </p:nvSpPr>
        <p:spPr/>
        <p:txBody>
          <a:bodyPr/>
          <a:lstStyle/>
          <a:p>
            <a:r>
              <a:rPr lang="fr-FR" smtClean="0"/>
              <a:t>Copyright © 2020, Abonia Sojasingarayar</a:t>
            </a:r>
            <a:endParaRPr lang="fr-FR" dirty="0"/>
          </a:p>
        </p:txBody>
      </p:sp>
      <p:sp>
        <p:nvSpPr>
          <p:cNvPr id="4" name="Espace réservé du numéro de diapositive 3"/>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36459956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7BAACFFE-6A43-4DB3-A690-2D38810FD1AC}"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3601829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lgn="l">
              <a:defRPr/>
            </a:lvl1pPr>
          </a:lstStyle>
          <a:p>
            <a:r>
              <a:rPr kumimoji="0" lang="fr-FR" smtClean="0"/>
              <a:t>Modifiez le style du titre</a:t>
            </a:r>
            <a:endParaRPr kumimoji="0" lang="en-US"/>
          </a:p>
        </p:txBody>
      </p:sp>
      <p:sp>
        <p:nvSpPr>
          <p:cNvPr id="3" name="Espace réservé du contenu 2"/>
          <p:cNvSpPr>
            <a:spLocks noGrp="1"/>
          </p:cNvSpPr>
          <p:nvPr>
            <p:ph idx="1"/>
          </p:nvPr>
        </p:nvSpPr>
        <p:spPr/>
        <p:txBody>
          <a:body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25F6727E-07EC-410B-B98E-024EC01B25E0}"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EDAAB00-A45C-4643-8B3F-3FDA1E5AB2E6}"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26394266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B74C880-E404-414A-BFF6-6BDFF1757905}"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34283164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A3A169AC-D214-45D3-B0B0-C3E6263135E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extLst>
      <p:ext uri="{BB962C8B-B14F-4D97-AF65-F5344CB8AC3E}">
        <p14:creationId xmlns:p14="http://schemas.microsoft.com/office/powerpoint/2010/main" val="230768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2">
        <a:schemeClr val="bg2"/>
      </p:bgRef>
    </p:bg>
    <p:spTree>
      <p:nvGrpSpPr>
        <p:cNvPr id="1" name=""/>
        <p:cNvGrpSpPr/>
        <p:nvPr/>
      </p:nvGrpSpPr>
      <p:grpSpPr>
        <a:xfrm>
          <a:off x="0" y="0"/>
          <a:ext cx="0" cy="0"/>
          <a:chOff x="0" y="0"/>
          <a:chExt cx="0" cy="0"/>
        </a:xfrm>
      </p:grpSpPr>
      <p:sp>
        <p:nvSpPr>
          <p:cNvPr id="7" name="Forme libre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9" name="Forme libre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2" name="Titr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fr-FR" smtClean="0"/>
              <a:t>Modifiez le style du titre</a:t>
            </a:r>
            <a:endParaRPr kumimoji="0" lang="en-US"/>
          </a:p>
        </p:txBody>
      </p:sp>
      <p:sp>
        <p:nvSpPr>
          <p:cNvPr id="3" name="Espace réservé du texte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Modifiez les styles du texte du masque</a:t>
            </a:r>
          </a:p>
        </p:txBody>
      </p:sp>
      <p:sp>
        <p:nvSpPr>
          <p:cNvPr id="4" name="Espace réservé de la date 3"/>
          <p:cNvSpPr>
            <a:spLocks noGrp="1"/>
          </p:cNvSpPr>
          <p:nvPr>
            <p:ph type="dt" sz="half" idx="10"/>
          </p:nvPr>
        </p:nvSpPr>
        <p:spPr/>
        <p:txBody>
          <a:bodyPr/>
          <a:lstStyle/>
          <a:p>
            <a:fld id="{E0FF3CE9-A000-4A85-A494-082F73DAF40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‹N°›</a:t>
            </a:fld>
            <a:endParaRPr lang="fr-FR"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7467600" cy="1143000"/>
          </a:xfrm>
        </p:spPr>
        <p:txBody>
          <a:bodyPr/>
          <a:lstStyle/>
          <a:p>
            <a:r>
              <a:rPr kumimoji="0" lang="fr-FR" smtClean="0"/>
              <a:t>Modifiez le style du titre</a:t>
            </a:r>
            <a:endParaRPr kumimoji="0" lang="en-US"/>
          </a:p>
        </p:txBody>
      </p:sp>
      <p:sp>
        <p:nvSpPr>
          <p:cNvPr id="3" name="Espace réservé du contenu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u contenu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e la date 4"/>
          <p:cNvSpPr>
            <a:spLocks noGrp="1"/>
          </p:cNvSpPr>
          <p:nvPr>
            <p:ph type="dt" sz="half" idx="10"/>
          </p:nvPr>
        </p:nvSpPr>
        <p:spPr/>
        <p:txBody>
          <a:bodyPr/>
          <a:lstStyle/>
          <a:p>
            <a:fld id="{E83A870F-BB47-41E7-9936-534448FCB750}"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8229600" cy="1143000"/>
          </a:xfrm>
        </p:spPr>
        <p:txBody>
          <a:bodyPr anchor="ctr"/>
          <a:lstStyle>
            <a:lvl1pPr>
              <a:defRPr/>
            </a:lvl1pPr>
          </a:lstStyle>
          <a:p>
            <a:r>
              <a:rPr kumimoji="0" lang="fr-FR" smtClean="0"/>
              <a:t>Modifiez le style du titre</a:t>
            </a:r>
            <a:endParaRPr kumimoji="0" lang="en-US"/>
          </a:p>
        </p:txBody>
      </p:sp>
      <p:sp>
        <p:nvSpPr>
          <p:cNvPr id="3" name="Espace réservé du texte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Modifiez les styles du texte du masque</a:t>
            </a:r>
          </a:p>
        </p:txBody>
      </p:sp>
      <p:sp>
        <p:nvSpPr>
          <p:cNvPr id="4" name="Espace réservé du texte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Modifiez les styles du texte du masque</a:t>
            </a:r>
          </a:p>
        </p:txBody>
      </p:sp>
      <p:sp>
        <p:nvSpPr>
          <p:cNvPr id="5" name="Espace réservé du contenu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6" name="Espace réservé du contenu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0"/>
          </p:nvPr>
        </p:nvSpPr>
        <p:spPr/>
        <p:txBody>
          <a:bodyPr/>
          <a:lstStyle/>
          <a:p>
            <a:fld id="{A84CB91F-1A74-4EDF-9E90-CD1555C801FD}" type="datetime1">
              <a:rPr lang="fr-FR" smtClean="0"/>
              <a:t>28/05/2020</a:t>
            </a:fld>
            <a:endParaRPr lang="fr-FR" dirty="0"/>
          </a:p>
        </p:txBody>
      </p:sp>
      <p:sp>
        <p:nvSpPr>
          <p:cNvPr id="8" name="Espace réservé du pied de page 7"/>
          <p:cNvSpPr>
            <a:spLocks noGrp="1"/>
          </p:cNvSpPr>
          <p:nvPr>
            <p:ph type="ftr" sz="quarter" idx="11"/>
          </p:nvPr>
        </p:nvSpPr>
        <p:spPr/>
        <p:txBody>
          <a:bodyPr/>
          <a:lstStyle/>
          <a:p>
            <a:r>
              <a:rPr lang="fr-FR" smtClean="0"/>
              <a:t>Copyright © 2020, Abonia Sojasingarayar</a:t>
            </a:r>
            <a:endParaRPr lang="fr-FR" dirty="0"/>
          </a:p>
        </p:txBody>
      </p:sp>
      <p:sp>
        <p:nvSpPr>
          <p:cNvPr id="9" name="Espace réservé du numéro de diapositive 8"/>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a:xfrm>
            <a:off x="457200" y="274320"/>
            <a:ext cx="7470648" cy="1143000"/>
          </a:xfrm>
        </p:spPr>
        <p:txBody>
          <a:bodyPr anchor="ctr"/>
          <a:lstStyle>
            <a:lvl1pPr algn="l">
              <a:defRPr sz="4600"/>
            </a:lvl1pPr>
          </a:lstStyle>
          <a:p>
            <a:r>
              <a:rPr kumimoji="0" lang="fr-FR" smtClean="0"/>
              <a:t>Modifiez le style du titre</a:t>
            </a:r>
            <a:endParaRPr kumimoji="0" lang="en-US"/>
          </a:p>
        </p:txBody>
      </p:sp>
      <p:sp>
        <p:nvSpPr>
          <p:cNvPr id="7" name="Espace réservé de la date 6"/>
          <p:cNvSpPr>
            <a:spLocks noGrp="1"/>
          </p:cNvSpPr>
          <p:nvPr>
            <p:ph type="dt" sz="half" idx="10"/>
          </p:nvPr>
        </p:nvSpPr>
        <p:spPr/>
        <p:txBody>
          <a:bodyPr/>
          <a:lstStyle/>
          <a:p>
            <a:fld id="{DF21FE34-FBBE-4158-BD84-A41C9888E0D2}" type="datetime1">
              <a:rPr lang="fr-FR" smtClean="0"/>
              <a:t>28/05/2020</a:t>
            </a:fld>
            <a:endParaRPr lang="fr-FR" dirty="0"/>
          </a:p>
        </p:txBody>
      </p:sp>
      <p:sp>
        <p:nvSpPr>
          <p:cNvPr id="8" name="Espace réservé du numéro de diapositive 7"/>
          <p:cNvSpPr>
            <a:spLocks noGrp="1"/>
          </p:cNvSpPr>
          <p:nvPr>
            <p:ph type="sldNum" sz="quarter" idx="11"/>
          </p:nvPr>
        </p:nvSpPr>
        <p:spPr/>
        <p:txBody>
          <a:bodyPr/>
          <a:lstStyle/>
          <a:p>
            <a:fld id="{3F5CBECB-7C0A-4E67-9AF4-63AC10789F5B}" type="slidenum">
              <a:rPr lang="fr-FR" smtClean="0"/>
              <a:t>‹N°›</a:t>
            </a:fld>
            <a:endParaRPr lang="fr-FR" dirty="0"/>
          </a:p>
        </p:txBody>
      </p:sp>
      <p:sp>
        <p:nvSpPr>
          <p:cNvPr id="9" name="Espace réservé du pied de page 8"/>
          <p:cNvSpPr>
            <a:spLocks noGrp="1"/>
          </p:cNvSpPr>
          <p:nvPr>
            <p:ph type="ftr" sz="quarter" idx="12"/>
          </p:nvPr>
        </p:nvSpPr>
        <p:spPr/>
        <p:txBody>
          <a:bodyPr/>
          <a:lstStyle/>
          <a:p>
            <a:r>
              <a:rPr lang="fr-FR" smtClean="0"/>
              <a:t>Copyright © 2020, Abonia Sojasingarayar</a:t>
            </a:r>
            <a:endParaRPr lang="fr-FR"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3C26133-F08E-4F09-B5C3-57FDE9FE98E9}" type="datetime1">
              <a:rPr lang="fr-FR" smtClean="0"/>
              <a:t>28/05/2020</a:t>
            </a:fld>
            <a:endParaRPr lang="fr-FR" dirty="0"/>
          </a:p>
        </p:txBody>
      </p:sp>
      <p:sp>
        <p:nvSpPr>
          <p:cNvPr id="3" name="Espace réservé du pied de page 2"/>
          <p:cNvSpPr>
            <a:spLocks noGrp="1"/>
          </p:cNvSpPr>
          <p:nvPr>
            <p:ph type="ftr" sz="quarter" idx="11"/>
          </p:nvPr>
        </p:nvSpPr>
        <p:spPr/>
        <p:txBody>
          <a:bodyPr/>
          <a:lstStyle/>
          <a:p>
            <a:r>
              <a:rPr lang="fr-FR" smtClean="0"/>
              <a:t>Copyright © 2020, Abonia Sojasingarayar</a:t>
            </a:r>
            <a:endParaRPr lang="fr-FR" dirty="0"/>
          </a:p>
        </p:txBody>
      </p:sp>
      <p:sp>
        <p:nvSpPr>
          <p:cNvPr id="4" name="Espace réservé du numéro de diapositive 3"/>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fr-FR" smtClean="0"/>
              <a:t>Modifiez le style du titre</a:t>
            </a:r>
            <a:endParaRPr kumimoji="0" lang="en-US"/>
          </a:p>
        </p:txBody>
      </p:sp>
      <p:sp>
        <p:nvSpPr>
          <p:cNvPr id="3" name="Espace réservé du texte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fr-FR" smtClean="0"/>
              <a:t>Modifiez les styles du texte du masque</a:t>
            </a:r>
          </a:p>
        </p:txBody>
      </p:sp>
      <p:sp>
        <p:nvSpPr>
          <p:cNvPr id="4" name="Espace réservé du contenu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e la date 4"/>
          <p:cNvSpPr>
            <a:spLocks noGrp="1"/>
          </p:cNvSpPr>
          <p:nvPr>
            <p:ph type="dt" sz="half" idx="10"/>
          </p:nvPr>
        </p:nvSpPr>
        <p:spPr/>
        <p:txBody>
          <a:bodyPr/>
          <a:lstStyle/>
          <a:p>
            <a:fld id="{2C614384-939B-44C4-AF07-A5BB85E97E94}"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a:xfrm>
            <a:off x="8156448" y="6422064"/>
            <a:ext cx="762000" cy="365125"/>
          </a:xfrm>
        </p:spPr>
        <p:txBody>
          <a:bodyPr/>
          <a:lstStyle/>
          <a:p>
            <a:fld id="{3F5CBECB-7C0A-4E67-9AF4-63AC10789F5B}" type="slidenum">
              <a:rPr lang="fr-FR" smtClean="0"/>
              <a:t>‹N°›</a:t>
            </a:fld>
            <a:endParaRPr lang="fr-F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fr-FR" smtClean="0"/>
              <a:t>Modifiez le style du titre</a:t>
            </a:r>
            <a:endParaRPr kumimoji="0" lang="en-US"/>
          </a:p>
        </p:txBody>
      </p:sp>
      <p:sp>
        <p:nvSpPr>
          <p:cNvPr id="3" name="Espace réservé pour une image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fr-FR" dirty="0" smtClean="0"/>
              <a:t>Cliquez sur l'icône pour ajouter une image</a:t>
            </a:r>
            <a:endParaRPr kumimoji="0" lang="en-US" dirty="0"/>
          </a:p>
        </p:txBody>
      </p:sp>
      <p:sp>
        <p:nvSpPr>
          <p:cNvPr id="4" name="Espace réservé du texte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fr-FR" smtClean="0"/>
              <a:t>Modifiez les styles du texte du masque</a:t>
            </a:r>
          </a:p>
        </p:txBody>
      </p:sp>
      <p:sp>
        <p:nvSpPr>
          <p:cNvPr id="5" name="Espace réservé de la date 4"/>
          <p:cNvSpPr>
            <a:spLocks noGrp="1"/>
          </p:cNvSpPr>
          <p:nvPr>
            <p:ph type="dt" sz="half" idx="10"/>
          </p:nvPr>
        </p:nvSpPr>
        <p:spPr>
          <a:xfrm>
            <a:off x="457200" y="6422064"/>
            <a:ext cx="2133600" cy="365125"/>
          </a:xfrm>
        </p:spPr>
        <p:txBody>
          <a:bodyPr/>
          <a:lstStyle/>
          <a:p>
            <a:fld id="{2C26AE22-A60C-499E-BE63-ECC51CF052AF}" type="datetime1">
              <a:rPr lang="fr-FR" smtClean="0"/>
              <a:t>28/05/2020</a:t>
            </a:fld>
            <a:endParaRPr lang="fr-FR" dirty="0"/>
          </a:p>
        </p:txBody>
      </p:sp>
      <p:sp>
        <p:nvSpPr>
          <p:cNvPr id="6" name="Espace réservé du pied de page 5"/>
          <p:cNvSpPr>
            <a:spLocks noGrp="1"/>
          </p:cNvSpPr>
          <p:nvPr>
            <p:ph type="ftr" sz="quarter" idx="11"/>
          </p:nvPr>
        </p:nvSpPr>
        <p:spPr/>
        <p:txBody>
          <a:bodyPr/>
          <a:lstStyle/>
          <a:p>
            <a:r>
              <a:rPr lang="fr-FR" smtClean="0"/>
              <a:t>Copyright © 2020, Abonia Sojasingarayar</a:t>
            </a:r>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‹N°›</a:t>
            </a:fld>
            <a:endParaRPr lang="fr-F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orme libre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orme libre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Espace réservé du titre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fr-FR" smtClean="0"/>
              <a:t>Modifiez le style du titre</a:t>
            </a:r>
            <a:endParaRPr kumimoji="0" lang="en-US"/>
          </a:p>
        </p:txBody>
      </p:sp>
      <p:sp>
        <p:nvSpPr>
          <p:cNvPr id="30" name="Espace réservé du texte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fr-FR" dirty="0" smtClean="0"/>
              <a:t>Modifiez les styles du texte du masque</a:t>
            </a:r>
          </a:p>
          <a:p>
            <a:pPr lvl="1" eaLnBrk="1" latinLnBrk="0" hangingPunct="1"/>
            <a:r>
              <a:rPr kumimoji="0" lang="fr-FR" dirty="0" smtClean="0"/>
              <a:t>Deuxième niveau</a:t>
            </a:r>
          </a:p>
          <a:p>
            <a:pPr lvl="2" eaLnBrk="1" latinLnBrk="0" hangingPunct="1"/>
            <a:r>
              <a:rPr kumimoji="0" lang="fr-FR" dirty="0" smtClean="0"/>
              <a:t>Troisième niveau</a:t>
            </a:r>
          </a:p>
          <a:p>
            <a:pPr lvl="3" eaLnBrk="1" latinLnBrk="0" hangingPunct="1"/>
            <a:r>
              <a:rPr kumimoji="0" lang="fr-FR" dirty="0" smtClean="0"/>
              <a:t>Quatrième niveau</a:t>
            </a:r>
          </a:p>
          <a:p>
            <a:pPr lvl="4" eaLnBrk="1" latinLnBrk="0" hangingPunct="1"/>
            <a:r>
              <a:rPr kumimoji="0" lang="fr-FR" dirty="0" smtClean="0"/>
              <a:t>Cinquième niveau</a:t>
            </a:r>
            <a:endParaRPr kumimoji="0" lang="en-US" dirty="0"/>
          </a:p>
        </p:txBody>
      </p:sp>
      <p:sp>
        <p:nvSpPr>
          <p:cNvPr id="10" name="Espace réservé de la date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0DD9E755-E9B5-4E6F-BDB1-B46A01ABA016}" type="datetime1">
              <a:rPr lang="fr-FR" smtClean="0"/>
              <a:t>28/05/2020</a:t>
            </a:fld>
            <a:endParaRPr lang="fr-FR" dirty="0"/>
          </a:p>
        </p:txBody>
      </p:sp>
      <p:sp>
        <p:nvSpPr>
          <p:cNvPr id="22" name="Espace réservé du pied de page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900">
                <a:solidFill>
                  <a:schemeClr val="tx2">
                    <a:shade val="50000"/>
                  </a:schemeClr>
                </a:solidFill>
              </a:defRPr>
            </a:lvl1pPr>
          </a:lstStyle>
          <a:p>
            <a:r>
              <a:rPr lang="en-US" dirty="0" smtClean="0"/>
              <a:t>Copyright © 2020, </a:t>
            </a:r>
            <a:r>
              <a:rPr lang="en-US" dirty="0" err="1" smtClean="0"/>
              <a:t>Abonia</a:t>
            </a:r>
            <a:r>
              <a:rPr lang="en-US" dirty="0" smtClean="0"/>
              <a:t> </a:t>
            </a:r>
            <a:r>
              <a:rPr lang="en-US" dirty="0" err="1" smtClean="0"/>
              <a:t>Sojasingarayar</a:t>
            </a:r>
            <a:endParaRPr lang="fr-FR" dirty="0"/>
          </a:p>
        </p:txBody>
      </p:sp>
      <p:sp>
        <p:nvSpPr>
          <p:cNvPr id="18" name="Espace réservé du numéro de diapositive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r>
              <a:rPr lang="fr-FR" dirty="0" smtClean="0"/>
              <a:t>1</a:t>
            </a:r>
            <a:endParaRPr lang="fr-FR" dirty="0"/>
          </a:p>
        </p:txBody>
      </p:sp>
      <p:sp>
        <p:nvSpPr>
          <p:cNvPr id="11" name="ZoneTexte 10"/>
          <p:cNvSpPr txBox="1"/>
          <p:nvPr/>
        </p:nvSpPr>
        <p:spPr>
          <a:xfrm rot="19327969">
            <a:off x="1054408" y="3522703"/>
            <a:ext cx="6423631" cy="523220"/>
          </a:xfrm>
          <a:prstGeom prst="rect">
            <a:avLst/>
          </a:prstGeom>
          <a:noFill/>
        </p:spPr>
        <p:txBody>
          <a:bodyPr wrap="square" rtlCol="0">
            <a:spAutoFit/>
          </a:bodyPr>
          <a:lstStyle/>
          <a:p>
            <a:pPr algn="ctr"/>
            <a:r>
              <a:rPr lang="fr-FR" sz="2800" dirty="0" smtClean="0">
                <a:solidFill>
                  <a:schemeClr val="accent6">
                    <a:lumMod val="50000"/>
                  </a:schemeClr>
                </a:solidFill>
              </a:rPr>
              <a:t>ChatBot-Abonia</a:t>
            </a:r>
            <a:r>
              <a:rPr lang="fr-FR" sz="2800" baseline="0" dirty="0" smtClean="0">
                <a:solidFill>
                  <a:schemeClr val="accent6">
                    <a:lumMod val="50000"/>
                  </a:schemeClr>
                </a:solidFill>
              </a:rPr>
              <a:t> IASchool</a:t>
            </a:r>
            <a:endParaRPr lang="fr-FR" sz="2800" dirty="0">
              <a:solidFill>
                <a:schemeClr val="accent6">
                  <a:lumMod val="50000"/>
                </a:schemeClr>
              </a:solidFill>
            </a:endParaRPr>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iming>
    <p:tnLst>
      <p:par>
        <p:cTn id="1" dur="indefinite" restart="never" nodeType="tmRoot"/>
      </p:par>
    </p:tnLst>
  </p:timing>
  <p:hf hdr="0"/>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82FA9E-2811-4AEE-9DDC-643AABD6B515}" type="datetime1">
              <a:rPr lang="fr-FR" smtClean="0"/>
              <a:t>28/05/2020</a:t>
            </a:fld>
            <a:endParaRPr lang="fr-FR" dirty="0"/>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Copyright © 2020, Abonia Sojasingarayar</a:t>
            </a:r>
            <a:endParaRPr lang="fr-FR" dirty="0"/>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fr-FR" smtClean="0"/>
              <a:t>1</a:t>
            </a:r>
            <a:endParaRPr lang="fr-FR" dirty="0"/>
          </a:p>
        </p:txBody>
      </p:sp>
    </p:spTree>
    <p:extLst>
      <p:ext uri="{BB962C8B-B14F-4D97-AF65-F5344CB8AC3E}">
        <p14:creationId xmlns:p14="http://schemas.microsoft.com/office/powerpoint/2010/main" val="39651942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cs.cornell.edu/~cristian/Cornell_Movie-Dialogs_Corpus.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8.png"/></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github.com/suriyadeepan/easy_seq2seq/blob/master/ui/static/js/index.j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rtificial Intelligence and Machine Learning: What Are Th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00808"/>
            <a:ext cx="9144000" cy="36004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p:cNvSpPr>
            <a:spLocks noGrp="1"/>
          </p:cNvSpPr>
          <p:nvPr>
            <p:ph type="ctrTitle"/>
          </p:nvPr>
        </p:nvSpPr>
        <p:spPr>
          <a:xfrm>
            <a:off x="251520" y="2852936"/>
            <a:ext cx="8568952" cy="1440161"/>
          </a:xfrm>
        </p:spPr>
        <p:txBody>
          <a:bodyPr>
            <a:normAutofit/>
          </a:bodyPr>
          <a:lstStyle/>
          <a:p>
            <a:r>
              <a:rPr lang="fr-FR" sz="3600" dirty="0" smtClean="0">
                <a:solidFill>
                  <a:schemeClr val="tx1"/>
                </a:solidFill>
              </a:rPr>
              <a:t>AI </a:t>
            </a:r>
            <a:r>
              <a:rPr lang="fr-FR" sz="3600" dirty="0" err="1" smtClean="0">
                <a:solidFill>
                  <a:schemeClr val="tx1"/>
                </a:solidFill>
              </a:rPr>
              <a:t>Chatbot</a:t>
            </a:r>
            <a:r>
              <a:rPr lang="fr-FR" sz="3600" dirty="0" smtClean="0">
                <a:solidFill>
                  <a:schemeClr val="tx1"/>
                </a:solidFill>
              </a:rPr>
              <a:t/>
            </a:r>
            <a:br>
              <a:rPr lang="fr-FR" sz="3600" dirty="0" smtClean="0">
                <a:solidFill>
                  <a:schemeClr val="tx1"/>
                </a:solidFill>
              </a:rPr>
            </a:br>
            <a:r>
              <a:rPr lang="fr-FR" sz="3600" dirty="0" smtClean="0">
                <a:solidFill>
                  <a:schemeClr val="tx1"/>
                </a:solidFill>
              </a:rPr>
              <a:t> Tensorflow Seq2seq </a:t>
            </a:r>
            <a:r>
              <a:rPr lang="fr-FR" sz="3600" dirty="0" err="1" smtClean="0">
                <a:solidFill>
                  <a:schemeClr val="tx1"/>
                </a:solidFill>
              </a:rPr>
              <a:t>MOdel</a:t>
            </a:r>
            <a:endParaRPr lang="fr-FR" sz="3600" dirty="0">
              <a:solidFill>
                <a:schemeClr val="tx1"/>
              </a:solidFill>
            </a:endParaRPr>
          </a:p>
        </p:txBody>
      </p:sp>
      <p:sp>
        <p:nvSpPr>
          <p:cNvPr id="3" name="Sous-titre 2"/>
          <p:cNvSpPr>
            <a:spLocks noGrp="1"/>
          </p:cNvSpPr>
          <p:nvPr>
            <p:ph type="subTitle" idx="1"/>
          </p:nvPr>
        </p:nvSpPr>
        <p:spPr>
          <a:xfrm>
            <a:off x="0" y="5301208"/>
            <a:ext cx="9144000" cy="1556792"/>
          </a:xfrm>
          <a:ln>
            <a:solidFill>
              <a:schemeClr val="accent3"/>
            </a:solidFill>
          </a:ln>
        </p:spPr>
        <p:txBody>
          <a:bodyPr>
            <a:normAutofit fontScale="92500" lnSpcReduction="10000"/>
          </a:bodyPr>
          <a:lstStyle/>
          <a:p>
            <a:pPr algn="l"/>
            <a:r>
              <a:rPr lang="fr-FR" sz="2800" dirty="0" err="1" smtClean="0">
                <a:solidFill>
                  <a:srgbClr val="00B0F0"/>
                </a:solidFill>
              </a:rPr>
              <a:t>Deep</a:t>
            </a:r>
            <a:r>
              <a:rPr lang="fr-FR" sz="2800" dirty="0" smtClean="0">
                <a:solidFill>
                  <a:srgbClr val="00B0F0"/>
                </a:solidFill>
              </a:rPr>
              <a:t> Learning</a:t>
            </a:r>
          </a:p>
          <a:p>
            <a:pPr algn="l"/>
            <a:r>
              <a:rPr lang="fr-FR" dirty="0" smtClean="0"/>
              <a:t>								</a:t>
            </a:r>
            <a:r>
              <a:rPr lang="fr-FR" sz="1300" dirty="0" err="1" smtClean="0">
                <a:solidFill>
                  <a:srgbClr val="00B0F0"/>
                </a:solidFill>
              </a:rPr>
              <a:t>Guided</a:t>
            </a:r>
            <a:r>
              <a:rPr lang="fr-FR" sz="1300" dirty="0" smtClean="0">
                <a:solidFill>
                  <a:srgbClr val="00B0F0"/>
                </a:solidFill>
              </a:rPr>
              <a:t> By:</a:t>
            </a:r>
          </a:p>
          <a:p>
            <a:pPr algn="l"/>
            <a:r>
              <a:rPr lang="fr-FR" sz="1800" b="1" dirty="0" err="1" smtClean="0"/>
              <a:t>Abonia</a:t>
            </a:r>
            <a:r>
              <a:rPr lang="fr-FR" sz="1800" b="1" dirty="0" smtClean="0"/>
              <a:t> </a:t>
            </a:r>
            <a:r>
              <a:rPr lang="fr-FR" sz="1800" b="1" dirty="0" err="1" smtClean="0"/>
              <a:t>Sojasingarayar</a:t>
            </a:r>
            <a:r>
              <a:rPr lang="fr-FR" sz="1800" dirty="0" smtClean="0"/>
              <a:t>						</a:t>
            </a:r>
            <a:r>
              <a:rPr lang="fr-FR" sz="1800" b="1" dirty="0" smtClean="0"/>
              <a:t>Yacine </a:t>
            </a:r>
            <a:r>
              <a:rPr lang="fr-FR" sz="1800" b="1" dirty="0" err="1" smtClean="0"/>
              <a:t>Aslima</a:t>
            </a:r>
            <a:endParaRPr lang="fr-FR" sz="1800" b="1" dirty="0" smtClean="0"/>
          </a:p>
          <a:p>
            <a:pPr algn="l"/>
            <a:r>
              <a:rPr lang="fr-FR" sz="1100" i="1" dirty="0" smtClean="0">
                <a:solidFill>
                  <a:schemeClr val="accent5">
                    <a:lumMod val="60000"/>
                    <a:lumOff val="40000"/>
                  </a:schemeClr>
                </a:solidFill>
              </a:rPr>
              <a:t>M2-Artificial Intelligence-IA </a:t>
            </a:r>
            <a:r>
              <a:rPr lang="fr-FR" sz="1100" i="1" dirty="0" err="1" smtClean="0">
                <a:solidFill>
                  <a:schemeClr val="accent5">
                    <a:lumMod val="60000"/>
                    <a:lumOff val="40000"/>
                  </a:schemeClr>
                </a:solidFill>
              </a:rPr>
              <a:t>school</a:t>
            </a:r>
            <a:r>
              <a:rPr lang="fr-FR" sz="1100" dirty="0" smtClean="0">
                <a:solidFill>
                  <a:schemeClr val="accent5">
                    <a:lumMod val="60000"/>
                    <a:lumOff val="40000"/>
                  </a:schemeClr>
                </a:solidFill>
              </a:rPr>
              <a:t>						</a:t>
            </a:r>
            <a:r>
              <a:rPr lang="fr-FR" sz="1100" i="1" dirty="0" smtClean="0">
                <a:solidFill>
                  <a:schemeClr val="accent5">
                    <a:lumMod val="60000"/>
                    <a:lumOff val="40000"/>
                  </a:schemeClr>
                </a:solidFill>
              </a:rPr>
              <a:t>Prof. AI-IA </a:t>
            </a:r>
            <a:r>
              <a:rPr lang="fr-FR" sz="1100" i="1" dirty="0" err="1" smtClean="0">
                <a:solidFill>
                  <a:schemeClr val="accent5">
                    <a:lumMod val="60000"/>
                    <a:lumOff val="40000"/>
                  </a:schemeClr>
                </a:solidFill>
              </a:rPr>
              <a:t>School</a:t>
            </a:r>
            <a:endParaRPr lang="fr-FR" sz="1100" i="1" dirty="0" smtClean="0">
              <a:solidFill>
                <a:schemeClr val="accent5">
                  <a:lumMod val="60000"/>
                  <a:lumOff val="40000"/>
                </a:schemeClr>
              </a:solidFill>
            </a:endParaRPr>
          </a:p>
          <a:p>
            <a:pPr algn="l"/>
            <a:endParaRPr lang="fr-FR" sz="1100" dirty="0">
              <a:solidFill>
                <a:schemeClr val="accent5">
                  <a:lumMod val="60000"/>
                  <a:lumOff val="40000"/>
                </a:schemeClr>
              </a:solidFill>
            </a:endParaRPr>
          </a:p>
          <a:p>
            <a:pPr algn="l"/>
            <a:r>
              <a:rPr lang="fr-FR" sz="1100" dirty="0" smtClean="0"/>
              <a:t>May,2020</a:t>
            </a:r>
            <a:endParaRPr lang="fr-FR" sz="1100" dirty="0" smtClean="0"/>
          </a:p>
        </p:txBody>
      </p:sp>
      <p:pic>
        <p:nvPicPr>
          <p:cNvPr id="1026" name="Picture 2" descr="IA School Ecole intelligence artificielle - Formation IA Master e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1772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93854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616625"/>
          </a:xfrm>
        </p:spPr>
        <p:txBody>
          <a:bodyPr>
            <a:normAutofit/>
          </a:bodyPr>
          <a:lstStyle/>
          <a:p>
            <a:pPr marL="36576" indent="0">
              <a:buNone/>
            </a:pPr>
            <a:endParaRPr lang="en-US" sz="1800" dirty="0">
              <a:latin typeface="Arial Narrow" pitchFamily="34" charset="0"/>
              <a:cs typeface="Times New Roman" pitchFamily="18" charset="0"/>
            </a:endParaRPr>
          </a:p>
          <a:p>
            <a:endParaRPr lang="fr-FR" dirty="0"/>
          </a:p>
        </p:txBody>
      </p:sp>
      <p:sp>
        <p:nvSpPr>
          <p:cNvPr id="4" name="Espace réservé de la date 3"/>
          <p:cNvSpPr>
            <a:spLocks noGrp="1"/>
          </p:cNvSpPr>
          <p:nvPr>
            <p:ph type="dt" sz="half" idx="10"/>
          </p:nvPr>
        </p:nvSpPr>
        <p:spPr/>
        <p:txBody>
          <a:bodyPr/>
          <a:lstStyle/>
          <a:p>
            <a:fld id="{42CE0D0F-C1E8-46B1-9A61-CB5C66A12C7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10</a:t>
            </a:fld>
            <a:endParaRPr lang="fr-FR" dirty="0"/>
          </a:p>
        </p:txBody>
      </p:sp>
      <p:sp>
        <p:nvSpPr>
          <p:cNvPr id="7" name="ZoneTexte 6"/>
          <p:cNvSpPr txBox="1"/>
          <p:nvPr/>
        </p:nvSpPr>
        <p:spPr>
          <a:xfrm>
            <a:off x="827584" y="6063157"/>
            <a:ext cx="5976664" cy="246221"/>
          </a:xfrm>
          <a:prstGeom prst="rect">
            <a:avLst/>
          </a:prstGeom>
          <a:noFill/>
        </p:spPr>
        <p:txBody>
          <a:bodyPr wrap="square" rtlCol="0">
            <a:spAutoFit/>
          </a:bodyPr>
          <a:lstStyle/>
          <a:p>
            <a:r>
              <a:rPr lang="fr-FR" sz="1000" i="1" dirty="0" smtClean="0">
                <a:solidFill>
                  <a:schemeClr val="accent2">
                    <a:lumMod val="75000"/>
                  </a:schemeClr>
                </a:solidFill>
              </a:rPr>
              <a:t>Image Source</a:t>
            </a:r>
            <a:r>
              <a:rPr lang="fr-FR" sz="1000" i="1" dirty="0">
                <a:solidFill>
                  <a:schemeClr val="accent2">
                    <a:lumMod val="75000"/>
                  </a:schemeClr>
                </a:solidFill>
              </a:rPr>
              <a:t>: https://</a:t>
            </a:r>
            <a:r>
              <a:rPr lang="fr-FR" sz="1000" i="1" dirty="0" smtClean="0">
                <a:solidFill>
                  <a:schemeClr val="accent2">
                    <a:lumMod val="75000"/>
                  </a:schemeClr>
                </a:solidFill>
              </a:rPr>
              <a:t>colah.github.io</a:t>
            </a:r>
            <a:endParaRPr lang="fr-FR" sz="1000" i="1" dirty="0">
              <a:solidFill>
                <a:schemeClr val="accent2">
                  <a:lumMod val="75000"/>
                </a:schemeClr>
              </a:solidFill>
            </a:endParaRPr>
          </a:p>
        </p:txBody>
      </p:sp>
      <p:pic>
        <p:nvPicPr>
          <p:cNvPr id="9220" name="Picture 4" descr="https://i.stack.imgur.com/aTDp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548680"/>
            <a:ext cx="7334250" cy="5256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22083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95254" y="1052736"/>
            <a:ext cx="8219256" cy="1800200"/>
          </a:xfrm>
        </p:spPr>
        <p:txBody>
          <a:bodyPr>
            <a:normAutofit fontScale="62500" lnSpcReduction="20000"/>
          </a:bodyPr>
          <a:lstStyle/>
          <a:p>
            <a:pPr marL="36576" indent="0" fontAlgn="base">
              <a:buNone/>
            </a:pPr>
            <a:r>
              <a:rPr lang="en-US" sz="2900" i="1" dirty="0" smtClean="0"/>
              <a:t>An </a:t>
            </a:r>
            <a:r>
              <a:rPr lang="en-US" sz="2900" i="1" dirty="0"/>
              <a:t>“encoder” RNN reads the source sentence and transforms it into a rich fixed-length vector representation, which in turn in used as the initial hidden state of a “decoder” RNN that generates the target sentence. Here, we propose to follow this elegant recipe, replacing the encoder RNN by a deep convolution neural network (CNN). … it is natural to use a CNN as an image “encoder”, by first pre-training it for an image classification task and using the last hidden layer as an input to the RNN decoder that generates sentences.</a:t>
            </a:r>
          </a:p>
          <a:p>
            <a:pPr fontAlgn="base"/>
            <a:endParaRPr lang="en-US" dirty="0" smtClean="0"/>
          </a:p>
          <a:p>
            <a:pPr marL="36576" indent="0" fontAlgn="base">
              <a:buNone/>
            </a:pPr>
            <a:endParaRPr lang="fr-FR" dirty="0"/>
          </a:p>
        </p:txBody>
      </p:sp>
      <p:sp>
        <p:nvSpPr>
          <p:cNvPr id="4" name="Espace réservé de la date 3"/>
          <p:cNvSpPr>
            <a:spLocks noGrp="1"/>
          </p:cNvSpPr>
          <p:nvPr>
            <p:ph type="dt" sz="half" idx="10"/>
          </p:nvPr>
        </p:nvSpPr>
        <p:spPr/>
        <p:txBody>
          <a:bodyPr/>
          <a:lstStyle/>
          <a:p>
            <a:fld id="{9079360A-A0F7-442B-86D1-0A0759D9EA2A}"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dirty="0"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11</a:t>
            </a:fld>
            <a:endParaRPr lang="fr-FR" dirty="0"/>
          </a:p>
        </p:txBody>
      </p:sp>
      <p:sp>
        <p:nvSpPr>
          <p:cNvPr id="7" name="ZoneTexte 6"/>
          <p:cNvSpPr txBox="1"/>
          <p:nvPr/>
        </p:nvSpPr>
        <p:spPr>
          <a:xfrm>
            <a:off x="467544"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 — </a:t>
            </a:r>
            <a:r>
              <a:rPr lang="fr-FR" sz="1000" i="1" dirty="0" err="1" smtClean="0">
                <a:solidFill>
                  <a:schemeClr val="accent2">
                    <a:lumMod val="75000"/>
                  </a:schemeClr>
                </a:solidFill>
              </a:rPr>
              <a:t>Kyunghyun</a:t>
            </a:r>
            <a:r>
              <a:rPr lang="fr-FR" sz="1000" i="1" dirty="0" smtClean="0">
                <a:solidFill>
                  <a:schemeClr val="accent2">
                    <a:lumMod val="75000"/>
                  </a:schemeClr>
                </a:solidFill>
              </a:rPr>
              <a:t> Cho, et al., Learning Phrase </a:t>
            </a:r>
            <a:r>
              <a:rPr lang="fr-FR" sz="1000" i="1" dirty="0" err="1" smtClean="0">
                <a:solidFill>
                  <a:schemeClr val="accent2">
                    <a:lumMod val="75000"/>
                  </a:schemeClr>
                </a:solidFill>
              </a:rPr>
              <a:t>Representations</a:t>
            </a:r>
            <a:r>
              <a:rPr lang="fr-FR" sz="1000" i="1" dirty="0" smtClean="0">
                <a:solidFill>
                  <a:schemeClr val="accent2">
                    <a:lumMod val="75000"/>
                  </a:schemeClr>
                </a:solidFill>
              </a:rPr>
              <a:t> </a:t>
            </a:r>
            <a:r>
              <a:rPr lang="fr-FR" sz="1000" i="1" dirty="0" err="1" smtClean="0">
                <a:solidFill>
                  <a:schemeClr val="accent2">
                    <a:lumMod val="75000"/>
                  </a:schemeClr>
                </a:solidFill>
              </a:rPr>
              <a:t>using</a:t>
            </a:r>
            <a:r>
              <a:rPr lang="fr-FR" sz="1000" i="1" dirty="0" smtClean="0">
                <a:solidFill>
                  <a:schemeClr val="accent2">
                    <a:lumMod val="75000"/>
                  </a:schemeClr>
                </a:solidFill>
              </a:rPr>
              <a:t> RNN Encoder-</a:t>
            </a:r>
            <a:r>
              <a:rPr lang="fr-FR" sz="1000" i="1" dirty="0" err="1" smtClean="0">
                <a:solidFill>
                  <a:schemeClr val="accent2">
                    <a:lumMod val="75000"/>
                  </a:schemeClr>
                </a:solidFill>
              </a:rPr>
              <a:t>Decoder</a:t>
            </a:r>
            <a:r>
              <a:rPr lang="fr-FR" sz="1000" i="1" dirty="0" smtClean="0">
                <a:solidFill>
                  <a:schemeClr val="accent2">
                    <a:lumMod val="75000"/>
                  </a:schemeClr>
                </a:solidFill>
              </a:rPr>
              <a:t> for </a:t>
            </a:r>
            <a:r>
              <a:rPr lang="fr-FR" sz="1000" i="1" dirty="0" err="1" smtClean="0">
                <a:solidFill>
                  <a:schemeClr val="accent2">
                    <a:lumMod val="75000"/>
                  </a:schemeClr>
                </a:solidFill>
              </a:rPr>
              <a:t>Statistical</a:t>
            </a:r>
            <a:r>
              <a:rPr lang="fr-FR" sz="1000" i="1" dirty="0" smtClean="0">
                <a:solidFill>
                  <a:schemeClr val="accent2">
                    <a:lumMod val="75000"/>
                  </a:schemeClr>
                </a:solidFill>
              </a:rPr>
              <a:t> Machine Translation, 2014</a:t>
            </a:r>
            <a:endParaRPr lang="fr-FR" sz="1000" i="1" dirty="0">
              <a:solidFill>
                <a:schemeClr val="accent2">
                  <a:lumMod val="75000"/>
                </a:schemeClr>
              </a:solidFill>
            </a:endParaRPr>
          </a:p>
        </p:txBody>
      </p:sp>
      <p:sp>
        <p:nvSpPr>
          <p:cNvPr id="9" name="ZoneTexte 8"/>
          <p:cNvSpPr txBox="1"/>
          <p:nvPr/>
        </p:nvSpPr>
        <p:spPr>
          <a:xfrm>
            <a:off x="611560" y="4221088"/>
            <a:ext cx="7200800" cy="1754326"/>
          </a:xfrm>
          <a:prstGeom prst="rect">
            <a:avLst/>
          </a:prstGeom>
          <a:noFill/>
        </p:spPr>
        <p:txBody>
          <a:bodyPr wrap="square" rtlCol="0">
            <a:spAutoFit/>
          </a:bodyPr>
          <a:lstStyle/>
          <a:p>
            <a:r>
              <a:rPr lang="en-US" i="1" dirty="0"/>
              <a:t>… an RNN Encoder–Decoder, consists of two recurrent neural networks (RNN) that act as an encoder and a decoder pair. The encoder maps a variable-length source sequence to a fixed-length vector, and the decoder maps the vector representation back to a variable-length target sequence.</a:t>
            </a:r>
          </a:p>
          <a:p>
            <a:endParaRPr lang="fr-FR" dirty="0"/>
          </a:p>
        </p:txBody>
      </p:sp>
      <p:sp>
        <p:nvSpPr>
          <p:cNvPr id="13" name="ZoneTexte 12"/>
          <p:cNvSpPr txBox="1"/>
          <p:nvPr/>
        </p:nvSpPr>
        <p:spPr>
          <a:xfrm>
            <a:off x="433590" y="306896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en-US" sz="1000" i="1" dirty="0">
                <a:solidFill>
                  <a:schemeClr val="accent2">
                    <a:lumMod val="75000"/>
                  </a:schemeClr>
                </a:solidFill>
              </a:rPr>
              <a:t>— </a:t>
            </a:r>
            <a:r>
              <a:rPr lang="en-US" sz="1000" i="1" dirty="0" err="1">
                <a:solidFill>
                  <a:schemeClr val="accent2">
                    <a:lumMod val="75000"/>
                  </a:schemeClr>
                </a:solidFill>
              </a:rPr>
              <a:t>Oriol</a:t>
            </a:r>
            <a:r>
              <a:rPr lang="en-US" sz="1000" i="1" dirty="0">
                <a:solidFill>
                  <a:schemeClr val="accent2">
                    <a:lumMod val="75000"/>
                  </a:schemeClr>
                </a:solidFill>
              </a:rPr>
              <a:t> </a:t>
            </a:r>
            <a:r>
              <a:rPr lang="en-US" sz="1000" i="1" dirty="0" err="1">
                <a:solidFill>
                  <a:schemeClr val="accent2">
                    <a:lumMod val="75000"/>
                  </a:schemeClr>
                </a:solidFill>
              </a:rPr>
              <a:t>Vinyals</a:t>
            </a:r>
            <a:r>
              <a:rPr lang="en-US" sz="1000" i="1" dirty="0">
                <a:solidFill>
                  <a:schemeClr val="accent2">
                    <a:lumMod val="75000"/>
                  </a:schemeClr>
                </a:solidFill>
              </a:rPr>
              <a:t>, et al., Show and Tell: A Neural Image Caption Generator, 2014</a:t>
            </a:r>
          </a:p>
        </p:txBody>
      </p:sp>
      <p:sp>
        <p:nvSpPr>
          <p:cNvPr id="12" name="ZoneTexte 11"/>
          <p:cNvSpPr txBox="1"/>
          <p:nvPr/>
        </p:nvSpPr>
        <p:spPr>
          <a:xfrm>
            <a:off x="580051" y="260648"/>
            <a:ext cx="7612235" cy="800219"/>
          </a:xfrm>
          <a:prstGeom prst="rect">
            <a:avLst/>
          </a:prstGeom>
          <a:noFill/>
        </p:spPr>
        <p:txBody>
          <a:bodyPr wrap="square" rtlCol="0">
            <a:spAutoFit/>
          </a:bodyPr>
          <a:lstStyle/>
          <a:p>
            <a:pPr marL="36576" indent="0" fontAlgn="base">
              <a:buNone/>
            </a:pPr>
            <a:r>
              <a:rPr lang="en-US" sz="2800" b="1" dirty="0" smtClean="0">
                <a:latin typeface="Times New Roman" pitchFamily="18" charset="0"/>
                <a:cs typeface="Times New Roman" pitchFamily="18" charset="0"/>
              </a:rPr>
              <a:t>Seq2Seq </a:t>
            </a:r>
            <a:r>
              <a:rPr lang="en-US" sz="2800" b="1" dirty="0">
                <a:latin typeface="Times New Roman" pitchFamily="18" charset="0"/>
                <a:cs typeface="Times New Roman" pitchFamily="18" charset="0"/>
              </a:rPr>
              <a:t>LSTMs or RNN Encoder-Decoders:</a:t>
            </a:r>
          </a:p>
          <a:p>
            <a:endParaRPr lang="fr-FR" dirty="0"/>
          </a:p>
        </p:txBody>
      </p:sp>
    </p:spTree>
    <p:extLst>
      <p:ext uri="{BB962C8B-B14F-4D97-AF65-F5344CB8AC3E}">
        <p14:creationId xmlns:p14="http://schemas.microsoft.com/office/powerpoint/2010/main" val="9211457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7467600" cy="994122"/>
          </a:xfrm>
        </p:spPr>
        <p:txBody>
          <a:bodyPr>
            <a:normAutofit fontScale="90000"/>
          </a:bodyPr>
          <a:lstStyle/>
          <a:p>
            <a:r>
              <a:rPr lang="en-US" sz="3200" b="1" dirty="0" smtClean="0">
                <a:latin typeface="Times New Roman" pitchFamily="18" charset="0"/>
                <a:cs typeface="Times New Roman" pitchFamily="18" charset="0"/>
              </a:rPr>
              <a:t>Example architecture of Seq2Seq </a:t>
            </a:r>
            <a:r>
              <a:rPr lang="en-US" sz="3200" b="1" dirty="0">
                <a:latin typeface="Times New Roman" pitchFamily="18" charset="0"/>
                <a:cs typeface="Times New Roman" pitchFamily="18" charset="0"/>
              </a:rPr>
              <a:t>LSTMs or RNN </a:t>
            </a:r>
            <a:r>
              <a:rPr lang="en-US" sz="3200" b="1" dirty="0" smtClean="0">
                <a:latin typeface="Times New Roman" pitchFamily="18" charset="0"/>
                <a:cs typeface="Times New Roman" pitchFamily="18" charset="0"/>
              </a:rPr>
              <a:t>Encoder-Decoders</a:t>
            </a:r>
            <a:endParaRPr lang="fr-FR" sz="3200" dirty="0"/>
          </a:p>
        </p:txBody>
      </p:sp>
      <p:sp>
        <p:nvSpPr>
          <p:cNvPr id="3" name="Espace réservé du contenu 2"/>
          <p:cNvSpPr>
            <a:spLocks noGrp="1"/>
          </p:cNvSpPr>
          <p:nvPr>
            <p:ph idx="1"/>
          </p:nvPr>
        </p:nvSpPr>
        <p:spPr/>
        <p:txBody>
          <a:bodyPr/>
          <a:lstStyle/>
          <a:p>
            <a:r>
              <a:rPr lang="en-US" dirty="0" smtClean="0"/>
              <a:t>   </a:t>
            </a:r>
            <a:endParaRPr lang="fr-FR" dirty="0"/>
          </a:p>
        </p:txBody>
      </p:sp>
      <p:sp>
        <p:nvSpPr>
          <p:cNvPr id="4" name="Espace réservé de la date 3"/>
          <p:cNvSpPr>
            <a:spLocks noGrp="1"/>
          </p:cNvSpPr>
          <p:nvPr>
            <p:ph type="dt" sz="half" idx="10"/>
          </p:nvPr>
        </p:nvSpPr>
        <p:spPr/>
        <p:txBody>
          <a:bodyPr/>
          <a:lstStyle/>
          <a:p>
            <a:fld id="{1D8FCD0C-2846-4F48-9079-23961F5F6633}"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dirty="0"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12</a:t>
            </a:fld>
            <a:endParaRPr lang="fr-FR"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412776"/>
            <a:ext cx="8136904" cy="4392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ZoneTexte 7"/>
          <p:cNvSpPr txBox="1"/>
          <p:nvPr/>
        </p:nvSpPr>
        <p:spPr>
          <a:xfrm>
            <a:off x="467544"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a:t>
            </a:r>
            <a:r>
              <a:rPr lang="fr-FR" sz="1000" i="1" dirty="0">
                <a:solidFill>
                  <a:schemeClr val="accent2">
                    <a:lumMod val="75000"/>
                  </a:schemeClr>
                </a:solidFill>
              </a:rPr>
              <a:t>: http://www.wildml.com/2016/04/deep-learning-for-chatbots-part-1-introduction/</a:t>
            </a:r>
          </a:p>
        </p:txBody>
      </p:sp>
    </p:spTree>
    <p:extLst>
      <p:ext uri="{BB962C8B-B14F-4D97-AF65-F5344CB8AC3E}">
        <p14:creationId xmlns:p14="http://schemas.microsoft.com/office/powerpoint/2010/main" val="3852834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2800" dirty="0" smtClean="0">
                <a:latin typeface="Times New Roman" pitchFamily="18" charset="0"/>
                <a:cs typeface="Times New Roman" pitchFamily="18" charset="0"/>
              </a:rPr>
              <a:t>Machine Translation </a:t>
            </a:r>
            <a:r>
              <a:rPr lang="fr-FR" sz="2800" dirty="0" err="1" smtClean="0">
                <a:latin typeface="Times New Roman" pitchFamily="18" charset="0"/>
                <a:cs typeface="Times New Roman" pitchFamily="18" charset="0"/>
              </a:rPr>
              <a:t>Example</a:t>
            </a:r>
            <a:r>
              <a:rPr lang="fr-FR" sz="2800" dirty="0">
                <a:latin typeface="Times New Roman" pitchFamily="18" charset="0"/>
                <a:cs typeface="Times New Roman" pitchFamily="18" charset="0"/>
              </a:rPr>
              <a:t>:</a:t>
            </a:r>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7661DB8B-31BA-4F16-847A-E8AD479DA81A}"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13</a:t>
            </a:fld>
            <a:endParaRPr lang="fr-FR" dirty="0"/>
          </a:p>
        </p:txBody>
      </p:sp>
      <p:sp>
        <p:nvSpPr>
          <p:cNvPr id="7" name="ZoneTexte 6"/>
          <p:cNvSpPr txBox="1"/>
          <p:nvPr/>
        </p:nvSpPr>
        <p:spPr>
          <a:xfrm>
            <a:off x="467544" y="594928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https://confengine.com/odsc-india-2019/proposal/10176/sequence-to-sequence-learning-with-encoder-decoder-neural-network-models</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277976"/>
            <a:ext cx="8280921" cy="4176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76392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95536" y="2301603"/>
            <a:ext cx="3466728" cy="1143000"/>
          </a:xfrm>
        </p:spPr>
        <p:txBody>
          <a:bodyPr>
            <a:normAutofit/>
          </a:bodyPr>
          <a:lstStyle/>
          <a:p>
            <a:r>
              <a:rPr lang="fr-FR" sz="2800" dirty="0" err="1" smtClean="0">
                <a:latin typeface="Times New Roman" pitchFamily="18" charset="0"/>
                <a:cs typeface="Times New Roman" pitchFamily="18" charset="0"/>
              </a:rPr>
              <a:t>Undersatanding</a:t>
            </a:r>
            <a:r>
              <a:rPr lang="fr-FR" sz="2800" dirty="0" smtClean="0">
                <a:latin typeface="Times New Roman" pitchFamily="18" charset="0"/>
                <a:cs typeface="Times New Roman" pitchFamily="18" charset="0"/>
              </a:rPr>
              <a:t> </a:t>
            </a:r>
            <a:r>
              <a:rPr lang="fr-FR" sz="2800" dirty="0" err="1" smtClean="0">
                <a:latin typeface="Times New Roman" pitchFamily="18" charset="0"/>
                <a:cs typeface="Times New Roman" pitchFamily="18" charset="0"/>
              </a:rPr>
              <a:t>Working</a:t>
            </a:r>
            <a:r>
              <a:rPr lang="fr-FR" sz="2800" dirty="0" smtClean="0">
                <a:latin typeface="Times New Roman" pitchFamily="18" charset="0"/>
                <a:cs typeface="Times New Roman" pitchFamily="18" charset="0"/>
              </a:rPr>
              <a:t> Directory:</a:t>
            </a:r>
            <a:endParaRPr lang="fr-FR" sz="2800" dirty="0">
              <a:latin typeface="Times New Roman" pitchFamily="18" charset="0"/>
              <a:cs typeface="Times New Roman" pitchFamily="18" charset="0"/>
            </a:endParaRPr>
          </a:p>
        </p:txBody>
      </p:sp>
      <p:sp>
        <p:nvSpPr>
          <p:cNvPr id="3" name="Espace réservé du contenu 2"/>
          <p:cNvSpPr>
            <a:spLocks noGrp="1"/>
          </p:cNvSpPr>
          <p:nvPr>
            <p:ph idx="1"/>
          </p:nvPr>
        </p:nvSpPr>
        <p:spPr/>
        <p:txBody>
          <a:bodyPr/>
          <a:lstStyle/>
          <a:p>
            <a:pPr marL="36576" indent="0">
              <a:buNone/>
            </a:pPr>
            <a:r>
              <a:rPr lang="en-US" dirty="0"/>
              <a:t>   </a:t>
            </a:r>
            <a:endParaRPr lang="fr-FR" dirty="0"/>
          </a:p>
        </p:txBody>
      </p:sp>
      <p:sp>
        <p:nvSpPr>
          <p:cNvPr id="4" name="Espace réservé de la date 3"/>
          <p:cNvSpPr>
            <a:spLocks noGrp="1"/>
          </p:cNvSpPr>
          <p:nvPr>
            <p:ph type="dt" sz="half" idx="10"/>
          </p:nvPr>
        </p:nvSpPr>
        <p:spPr/>
        <p:txBody>
          <a:bodyPr/>
          <a:lstStyle/>
          <a:p>
            <a:fld id="{62B3140B-282C-4C86-97FC-56300E39614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14</a:t>
            </a:fld>
            <a:endParaRPr lang="fr-FR"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888" y="0"/>
            <a:ext cx="3744416" cy="6458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57906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1143000"/>
          </a:xfrm>
        </p:spPr>
        <p:txBody>
          <a:bodyPr>
            <a:normAutofit/>
          </a:bodyPr>
          <a:lstStyle/>
          <a:p>
            <a:r>
              <a:rPr lang="fr-FR" sz="3200" dirty="0" err="1" smtClean="0"/>
              <a:t>Dataset</a:t>
            </a:r>
            <a:r>
              <a:rPr lang="fr-FR" sz="3200" dirty="0" smtClean="0"/>
              <a:t> : </a:t>
            </a:r>
            <a:r>
              <a:rPr lang="fr-FR" sz="3200" dirty="0" err="1" smtClean="0"/>
              <a:t>Cornell</a:t>
            </a:r>
            <a:r>
              <a:rPr lang="fr-FR" sz="3200" dirty="0" smtClean="0"/>
              <a:t> </a:t>
            </a:r>
            <a:r>
              <a:rPr lang="fr-FR" sz="3200" dirty="0" err="1"/>
              <a:t>M</a:t>
            </a:r>
            <a:r>
              <a:rPr lang="fr-FR" sz="3200" dirty="0" err="1" smtClean="0"/>
              <a:t>ovie</a:t>
            </a:r>
            <a:r>
              <a:rPr lang="fr-FR" sz="3200" dirty="0" smtClean="0"/>
              <a:t> </a:t>
            </a:r>
            <a:r>
              <a:rPr lang="fr-FR" sz="3200" dirty="0" err="1" smtClean="0"/>
              <a:t>Dialogs</a:t>
            </a:r>
            <a:r>
              <a:rPr lang="fr-FR" sz="3200" dirty="0" smtClean="0"/>
              <a:t> Corpus</a:t>
            </a:r>
            <a:endParaRPr lang="fr-FR" sz="3200" dirty="0"/>
          </a:p>
        </p:txBody>
      </p:sp>
      <p:sp>
        <p:nvSpPr>
          <p:cNvPr id="3" name="Espace réservé du contenu 2"/>
          <p:cNvSpPr>
            <a:spLocks noGrp="1"/>
          </p:cNvSpPr>
          <p:nvPr>
            <p:ph idx="1"/>
          </p:nvPr>
        </p:nvSpPr>
        <p:spPr>
          <a:xfrm>
            <a:off x="251520" y="1052736"/>
            <a:ext cx="8640960" cy="5184576"/>
          </a:xfrm>
        </p:spPr>
        <p:txBody>
          <a:bodyPr>
            <a:normAutofit fontScale="25000" lnSpcReduction="20000"/>
          </a:bodyPr>
          <a:lstStyle/>
          <a:p>
            <a:pPr marL="36576" indent="0">
              <a:buNone/>
            </a:pPr>
            <a:r>
              <a:rPr lang="en-US" sz="4300" b="1" dirty="0" smtClean="0"/>
              <a:t>Description:</a:t>
            </a:r>
            <a:r>
              <a:rPr lang="en-US" sz="4300" dirty="0"/>
              <a:t/>
            </a:r>
            <a:br>
              <a:rPr lang="en-US" sz="4300" dirty="0"/>
            </a:br>
            <a:endParaRPr lang="en-US" sz="4300" dirty="0" smtClean="0"/>
          </a:p>
          <a:p>
            <a:pPr marL="36576" indent="0">
              <a:buNone/>
            </a:pPr>
            <a:r>
              <a:rPr lang="en-US" sz="4400" dirty="0" smtClean="0"/>
              <a:t>This </a:t>
            </a:r>
            <a:r>
              <a:rPr lang="en-US" sz="4400" dirty="0"/>
              <a:t>corpus contains a large metadata-rich collection of fictional conversations extracted from raw movie </a:t>
            </a:r>
            <a:r>
              <a:rPr lang="en-US" sz="4400" dirty="0" smtClean="0"/>
              <a:t>scripts.</a:t>
            </a:r>
          </a:p>
          <a:p>
            <a:pPr marL="36576" indent="0">
              <a:buNone/>
            </a:pPr>
            <a:endParaRPr lang="en-US" sz="4400" dirty="0" smtClean="0"/>
          </a:p>
          <a:p>
            <a:pPr marL="36576" indent="0">
              <a:buNone/>
            </a:pPr>
            <a:r>
              <a:rPr lang="en-US" sz="4400" dirty="0" smtClean="0"/>
              <a:t>Link to </a:t>
            </a:r>
            <a:r>
              <a:rPr lang="en-US" sz="4400" dirty="0"/>
              <a:t>download </a:t>
            </a:r>
            <a:r>
              <a:rPr lang="en-US" sz="4400" dirty="0" smtClean="0"/>
              <a:t>dataset : </a:t>
            </a:r>
            <a:r>
              <a:rPr lang="en-US" sz="4400" dirty="0" smtClean="0">
                <a:hlinkClick r:id="rId2"/>
              </a:rPr>
              <a:t>https</a:t>
            </a:r>
            <a:r>
              <a:rPr lang="en-US" sz="4400" dirty="0">
                <a:hlinkClick r:id="rId2"/>
              </a:rPr>
              <a:t>://www.cs.cornell.edu/~</a:t>
            </a:r>
            <a:r>
              <a:rPr lang="en-US" sz="4400" dirty="0" smtClean="0">
                <a:hlinkClick r:id="rId2"/>
              </a:rPr>
              <a:t>cristian/Cornell_Movie-Dialogs_Corpus.html</a:t>
            </a:r>
            <a:r>
              <a:rPr lang="en-US" sz="4400" dirty="0"/>
              <a:t> </a:t>
            </a:r>
            <a:r>
              <a:rPr lang="en-US" sz="4400" dirty="0" smtClean="0"/>
              <a:t>					</a:t>
            </a:r>
          </a:p>
          <a:p>
            <a:pPr marL="36576" indent="0">
              <a:buNone/>
            </a:pPr>
            <a:r>
              <a:rPr lang="en-US" sz="4400" dirty="0"/>
              <a:t>	</a:t>
            </a:r>
            <a:r>
              <a:rPr lang="en-US" sz="4400" dirty="0" smtClean="0"/>
              <a:t>	https</a:t>
            </a:r>
            <a:r>
              <a:rPr lang="en-US" sz="4400" dirty="0"/>
              <a:t>://www.kaggle.com/rajathmc/cornell-moviedialog-corpus</a:t>
            </a:r>
            <a:r>
              <a:rPr lang="en-US" sz="4400" dirty="0" smtClean="0"/>
              <a:t> </a:t>
            </a:r>
            <a:r>
              <a:rPr lang="en-US" sz="4400" dirty="0"/>
              <a:t/>
            </a:r>
            <a:br>
              <a:rPr lang="en-US" sz="4400" dirty="0"/>
            </a:br>
            <a:r>
              <a:rPr lang="en-US" sz="4400" dirty="0"/>
              <a:t/>
            </a:r>
            <a:br>
              <a:rPr lang="en-US" sz="4400" dirty="0"/>
            </a:br>
            <a:endParaRPr lang="en-US" sz="4400" dirty="0"/>
          </a:p>
          <a:p>
            <a:pPr fontAlgn="b">
              <a:buFont typeface="Wingdings" pitchFamily="2" charset="2"/>
              <a:buChar char="v"/>
            </a:pPr>
            <a:r>
              <a:rPr lang="en-US" sz="4400" dirty="0" smtClean="0"/>
              <a:t>220,579 </a:t>
            </a:r>
            <a:r>
              <a:rPr lang="en-US" sz="4400" dirty="0"/>
              <a:t>conversational exchanges between 10,292 pairs of movie characters</a:t>
            </a:r>
            <a:br>
              <a:rPr lang="en-US" sz="4400" dirty="0"/>
            </a:br>
            <a:endParaRPr lang="en-US" sz="4400" dirty="0"/>
          </a:p>
          <a:p>
            <a:pPr fontAlgn="b">
              <a:buFont typeface="Wingdings" pitchFamily="2" charset="2"/>
              <a:buChar char="v"/>
            </a:pPr>
            <a:r>
              <a:rPr lang="en-US" sz="4400" dirty="0"/>
              <a:t>I</a:t>
            </a:r>
            <a:r>
              <a:rPr lang="en-US" sz="4400" dirty="0" smtClean="0"/>
              <a:t>nvolves </a:t>
            </a:r>
            <a:r>
              <a:rPr lang="en-US" sz="4400" dirty="0"/>
              <a:t>9,035 characters from 617 movies</a:t>
            </a:r>
            <a:br>
              <a:rPr lang="en-US" sz="4400" dirty="0"/>
            </a:br>
            <a:endParaRPr lang="en-US" sz="4400" dirty="0"/>
          </a:p>
          <a:p>
            <a:pPr fontAlgn="b">
              <a:buFont typeface="Wingdings" pitchFamily="2" charset="2"/>
              <a:buChar char="v"/>
            </a:pPr>
            <a:r>
              <a:rPr lang="en-US" sz="4400" dirty="0"/>
              <a:t>I</a:t>
            </a:r>
            <a:r>
              <a:rPr lang="en-US" sz="4400" dirty="0" smtClean="0"/>
              <a:t>n </a:t>
            </a:r>
            <a:r>
              <a:rPr lang="en-US" sz="4400" dirty="0"/>
              <a:t>total 304,713 utterances</a:t>
            </a:r>
            <a:br>
              <a:rPr lang="en-US" sz="4400" dirty="0"/>
            </a:br>
            <a:endParaRPr lang="en-US" sz="4400" dirty="0"/>
          </a:p>
          <a:p>
            <a:pPr fontAlgn="b">
              <a:buFont typeface="Wingdings" pitchFamily="2" charset="2"/>
              <a:buChar char="v"/>
            </a:pPr>
            <a:r>
              <a:rPr lang="en-US" sz="4400" dirty="0"/>
              <a:t>M</a:t>
            </a:r>
            <a:r>
              <a:rPr lang="en-US" sz="4400" dirty="0" smtClean="0"/>
              <a:t>ovie </a:t>
            </a:r>
            <a:r>
              <a:rPr lang="en-US" sz="4400" dirty="0"/>
              <a:t>metadata included:</a:t>
            </a:r>
            <a:br>
              <a:rPr lang="en-US" sz="4400" dirty="0"/>
            </a:br>
            <a:endParaRPr lang="en-US" sz="4400" dirty="0"/>
          </a:p>
          <a:p>
            <a:pPr lvl="1" fontAlgn="b"/>
            <a:r>
              <a:rPr lang="en-US" sz="4400" dirty="0"/>
              <a:t>    G</a:t>
            </a:r>
            <a:r>
              <a:rPr lang="en-US" sz="4400" dirty="0" smtClean="0"/>
              <a:t>enres</a:t>
            </a:r>
            <a:r>
              <a:rPr lang="en-US" sz="4400" dirty="0"/>
              <a:t/>
            </a:r>
            <a:br>
              <a:rPr lang="en-US" sz="4400" dirty="0"/>
            </a:br>
            <a:endParaRPr lang="en-US" sz="4400" dirty="0"/>
          </a:p>
          <a:p>
            <a:pPr lvl="1" fontAlgn="b"/>
            <a:r>
              <a:rPr lang="en-US" sz="4400" dirty="0"/>
              <a:t>    R</a:t>
            </a:r>
            <a:r>
              <a:rPr lang="en-US" sz="4400" dirty="0" smtClean="0"/>
              <a:t>elease </a:t>
            </a:r>
            <a:r>
              <a:rPr lang="en-US" sz="4400" dirty="0"/>
              <a:t>year</a:t>
            </a:r>
            <a:br>
              <a:rPr lang="en-US" sz="4400" dirty="0"/>
            </a:br>
            <a:endParaRPr lang="en-US" sz="4400" dirty="0"/>
          </a:p>
          <a:p>
            <a:pPr lvl="1" fontAlgn="b"/>
            <a:r>
              <a:rPr lang="en-US" sz="4400" dirty="0"/>
              <a:t>    </a:t>
            </a:r>
            <a:r>
              <a:rPr lang="en-US" sz="4400" dirty="0" smtClean="0"/>
              <a:t>IMDB </a:t>
            </a:r>
            <a:r>
              <a:rPr lang="en-US" sz="4400" dirty="0"/>
              <a:t>rating</a:t>
            </a:r>
            <a:br>
              <a:rPr lang="en-US" sz="4400" dirty="0"/>
            </a:br>
            <a:endParaRPr lang="en-US" sz="4400" dirty="0"/>
          </a:p>
          <a:p>
            <a:pPr lvl="1" fontAlgn="b"/>
            <a:r>
              <a:rPr lang="en-US" sz="4400" dirty="0"/>
              <a:t>    N</a:t>
            </a:r>
            <a:r>
              <a:rPr lang="en-US" sz="4400" dirty="0" smtClean="0"/>
              <a:t>umber </a:t>
            </a:r>
            <a:r>
              <a:rPr lang="en-US" sz="4400" dirty="0"/>
              <a:t>of IMDB votes</a:t>
            </a:r>
            <a:br>
              <a:rPr lang="en-US" sz="4400" dirty="0"/>
            </a:br>
            <a:r>
              <a:rPr lang="en-US" sz="4400" dirty="0"/>
              <a:t/>
            </a:r>
            <a:br>
              <a:rPr lang="en-US" sz="4400" dirty="0"/>
            </a:br>
            <a:endParaRPr lang="en-US" sz="4400" dirty="0"/>
          </a:p>
          <a:p>
            <a:pPr fontAlgn="b">
              <a:buFont typeface="Wingdings" pitchFamily="2" charset="2"/>
              <a:buChar char="v"/>
            </a:pPr>
            <a:r>
              <a:rPr lang="en-US" sz="4400" dirty="0"/>
              <a:t>C</a:t>
            </a:r>
            <a:r>
              <a:rPr lang="en-US" sz="4400" dirty="0" smtClean="0"/>
              <a:t>haracter </a:t>
            </a:r>
            <a:r>
              <a:rPr lang="en-US" sz="4400" dirty="0"/>
              <a:t>metadata included:</a:t>
            </a:r>
            <a:br>
              <a:rPr lang="en-US" sz="4400" dirty="0"/>
            </a:br>
            <a:endParaRPr lang="en-US" sz="4400" dirty="0"/>
          </a:p>
          <a:p>
            <a:pPr lvl="1" fontAlgn="b"/>
            <a:r>
              <a:rPr lang="en-US" sz="4400" dirty="0"/>
              <a:t>    G</a:t>
            </a:r>
            <a:r>
              <a:rPr lang="en-US" sz="4400" dirty="0" smtClean="0"/>
              <a:t>ender </a:t>
            </a:r>
            <a:r>
              <a:rPr lang="en-US" sz="4400" dirty="0"/>
              <a:t>(for 3,774 characters)</a:t>
            </a:r>
            <a:br>
              <a:rPr lang="en-US" sz="4400" dirty="0"/>
            </a:br>
            <a:endParaRPr lang="en-US" sz="4400" dirty="0"/>
          </a:p>
          <a:p>
            <a:pPr lvl="1" fontAlgn="b"/>
            <a:r>
              <a:rPr lang="en-US" sz="4400" dirty="0"/>
              <a:t>    P</a:t>
            </a:r>
            <a:r>
              <a:rPr lang="en-US" sz="4400" dirty="0" smtClean="0"/>
              <a:t>osition </a:t>
            </a:r>
            <a:r>
              <a:rPr lang="en-US" sz="4400" dirty="0"/>
              <a:t>on movie credits (3,321 characters)</a:t>
            </a:r>
            <a:br>
              <a:rPr lang="en-US" sz="4400" dirty="0"/>
            </a:br>
            <a:endParaRPr lang="en-US" sz="4400" dirty="0"/>
          </a:p>
          <a:p>
            <a:pPr fontAlgn="b">
              <a:buFont typeface="Wingdings" pitchFamily="2" charset="2"/>
              <a:buChar char="v"/>
            </a:pPr>
            <a:r>
              <a:rPr lang="en-US" sz="4400" dirty="0" smtClean="0"/>
              <a:t>README.txt </a:t>
            </a:r>
            <a:r>
              <a:rPr lang="en-US" sz="4400" dirty="0"/>
              <a:t>(included) for details</a:t>
            </a:r>
          </a:p>
          <a:p>
            <a:endParaRPr lang="fr-FR" dirty="0"/>
          </a:p>
        </p:txBody>
      </p:sp>
      <p:sp>
        <p:nvSpPr>
          <p:cNvPr id="4" name="Espace réservé de la date 3"/>
          <p:cNvSpPr>
            <a:spLocks noGrp="1"/>
          </p:cNvSpPr>
          <p:nvPr>
            <p:ph type="dt" sz="half" idx="10"/>
          </p:nvPr>
        </p:nvSpPr>
        <p:spPr/>
        <p:txBody>
          <a:bodyPr/>
          <a:lstStyle/>
          <a:p>
            <a:fld id="{1301301E-31CF-455C-A269-ECC4648262D3}"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dirty="0"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15</a:t>
            </a:fld>
            <a:endParaRPr lang="fr-FR" dirty="0"/>
          </a:p>
        </p:txBody>
      </p:sp>
    </p:spTree>
    <p:extLst>
      <p:ext uri="{BB962C8B-B14F-4D97-AF65-F5344CB8AC3E}">
        <p14:creationId xmlns:p14="http://schemas.microsoft.com/office/powerpoint/2010/main" val="37106494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601580"/>
          </a:xfrm>
        </p:spPr>
        <p:txBody>
          <a:bodyPr>
            <a:normAutofit/>
          </a:bodyPr>
          <a:lstStyle/>
          <a:p>
            <a:r>
              <a:rPr lang="fr-FR" sz="3200" dirty="0" err="1" smtClean="0"/>
              <a:t>Movie</a:t>
            </a:r>
            <a:r>
              <a:rPr lang="fr-FR" sz="3200" dirty="0" smtClean="0"/>
              <a:t> Conversation File:</a:t>
            </a:r>
            <a:endParaRPr lang="fr-FR" sz="3200" dirty="0"/>
          </a:p>
        </p:txBody>
      </p:sp>
      <p:sp>
        <p:nvSpPr>
          <p:cNvPr id="3" name="Espace réservé du contenu 2"/>
          <p:cNvSpPr>
            <a:spLocks noGrp="1"/>
          </p:cNvSpPr>
          <p:nvPr>
            <p:ph idx="1"/>
          </p:nvPr>
        </p:nvSpPr>
        <p:spPr>
          <a:xfrm>
            <a:off x="323528" y="548680"/>
            <a:ext cx="8640960" cy="5472608"/>
          </a:xfrm>
        </p:spPr>
        <p:txBody>
          <a:bodyPr>
            <a:normAutofit/>
          </a:bodyPr>
          <a:lstStyle/>
          <a:p>
            <a:pPr marL="36576" indent="0">
              <a:buNone/>
            </a:pPr>
            <a:r>
              <a:rPr lang="fr-FR" sz="1800" dirty="0" smtClean="0"/>
              <a:t>First 50 </a:t>
            </a:r>
            <a:r>
              <a:rPr lang="fr-FR" sz="1800" dirty="0" err="1" smtClean="0"/>
              <a:t>lines</a:t>
            </a:r>
            <a:r>
              <a:rPr lang="fr-FR" sz="1800" dirty="0" smtClean="0"/>
              <a:t> of movie_conversations.txt:</a:t>
            </a:r>
          </a:p>
          <a:p>
            <a:endParaRPr lang="fr-FR" dirty="0"/>
          </a:p>
        </p:txBody>
      </p:sp>
      <p:sp>
        <p:nvSpPr>
          <p:cNvPr id="4" name="Espace réservé de la date 3"/>
          <p:cNvSpPr>
            <a:spLocks noGrp="1"/>
          </p:cNvSpPr>
          <p:nvPr>
            <p:ph type="dt" sz="half" idx="10"/>
          </p:nvPr>
        </p:nvSpPr>
        <p:spPr/>
        <p:txBody>
          <a:bodyPr/>
          <a:lstStyle/>
          <a:p>
            <a:fld id="{773BAEB1-ECE1-46B7-86E3-5B7097DFC13A}"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16</a:t>
            </a:fld>
            <a:endParaRPr lang="fr-FR"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908720"/>
            <a:ext cx="6480720" cy="5544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27722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601580"/>
          </a:xfrm>
        </p:spPr>
        <p:txBody>
          <a:bodyPr>
            <a:normAutofit/>
          </a:bodyPr>
          <a:lstStyle/>
          <a:p>
            <a:r>
              <a:rPr lang="fr-FR" sz="3200" dirty="0" err="1" smtClean="0"/>
              <a:t>Movie</a:t>
            </a:r>
            <a:r>
              <a:rPr lang="fr-FR" sz="3200" dirty="0" smtClean="0"/>
              <a:t> </a:t>
            </a:r>
            <a:r>
              <a:rPr lang="fr-FR" sz="3200" dirty="0" err="1" smtClean="0"/>
              <a:t>Lines</a:t>
            </a:r>
            <a:r>
              <a:rPr lang="fr-FR" sz="3200" dirty="0" smtClean="0"/>
              <a:t> File:</a:t>
            </a:r>
            <a:endParaRPr lang="fr-FR" sz="3200" dirty="0"/>
          </a:p>
        </p:txBody>
      </p:sp>
      <p:sp>
        <p:nvSpPr>
          <p:cNvPr id="3" name="Espace réservé du contenu 2"/>
          <p:cNvSpPr>
            <a:spLocks noGrp="1"/>
          </p:cNvSpPr>
          <p:nvPr>
            <p:ph idx="1"/>
          </p:nvPr>
        </p:nvSpPr>
        <p:spPr>
          <a:xfrm>
            <a:off x="323528" y="548680"/>
            <a:ext cx="8640960" cy="5472608"/>
          </a:xfrm>
        </p:spPr>
        <p:txBody>
          <a:bodyPr>
            <a:normAutofit/>
          </a:bodyPr>
          <a:lstStyle/>
          <a:p>
            <a:pPr marL="36576" indent="0">
              <a:buNone/>
            </a:pPr>
            <a:r>
              <a:rPr lang="fr-FR" sz="1800" dirty="0" smtClean="0"/>
              <a:t>First 50 </a:t>
            </a:r>
            <a:r>
              <a:rPr lang="fr-FR" sz="1800" dirty="0" err="1" smtClean="0"/>
              <a:t>lines</a:t>
            </a:r>
            <a:r>
              <a:rPr lang="fr-FR" sz="1800" dirty="0" smtClean="0"/>
              <a:t> of movie_lines.txt:</a:t>
            </a:r>
          </a:p>
          <a:p>
            <a:endParaRPr lang="fr-FR" dirty="0"/>
          </a:p>
        </p:txBody>
      </p:sp>
      <p:sp>
        <p:nvSpPr>
          <p:cNvPr id="4" name="Espace réservé de la date 3"/>
          <p:cNvSpPr>
            <a:spLocks noGrp="1"/>
          </p:cNvSpPr>
          <p:nvPr>
            <p:ph type="dt" sz="half" idx="10"/>
          </p:nvPr>
        </p:nvSpPr>
        <p:spPr/>
        <p:txBody>
          <a:bodyPr/>
          <a:lstStyle/>
          <a:p>
            <a:fld id="{3F77446F-4F04-410B-8539-39A75866B6D3}"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17</a:t>
            </a:fld>
            <a:endParaRPr lang="fr-FR"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927013"/>
            <a:ext cx="8160990" cy="5564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459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601580"/>
          </a:xfrm>
        </p:spPr>
        <p:txBody>
          <a:bodyPr>
            <a:normAutofit/>
          </a:bodyPr>
          <a:lstStyle/>
          <a:p>
            <a:r>
              <a:rPr lang="fr-FR" sz="3200" dirty="0" err="1" smtClean="0"/>
              <a:t>Understanding</a:t>
            </a:r>
            <a:r>
              <a:rPr lang="fr-FR" sz="3200" dirty="0" smtClean="0"/>
              <a:t> Single Conversation:</a:t>
            </a:r>
            <a:endParaRPr lang="fr-FR" sz="3200" dirty="0"/>
          </a:p>
        </p:txBody>
      </p:sp>
      <p:sp>
        <p:nvSpPr>
          <p:cNvPr id="3" name="Espace réservé du contenu 2"/>
          <p:cNvSpPr>
            <a:spLocks noGrp="1"/>
          </p:cNvSpPr>
          <p:nvPr>
            <p:ph idx="1"/>
          </p:nvPr>
        </p:nvSpPr>
        <p:spPr>
          <a:xfrm>
            <a:off x="323528" y="764704"/>
            <a:ext cx="8640960" cy="5256584"/>
          </a:xfrm>
        </p:spPr>
        <p:txBody>
          <a:bodyPr>
            <a:normAutofit/>
          </a:bodyPr>
          <a:lstStyle/>
          <a:p>
            <a:pPr marL="36576" indent="0">
              <a:buNone/>
            </a:pPr>
            <a:r>
              <a:rPr lang="fr-FR" sz="1800" dirty="0" err="1" smtClean="0">
                <a:latin typeface="Consolas" pitchFamily="49" charset="0"/>
              </a:rPr>
              <a:t>Take</a:t>
            </a:r>
            <a:r>
              <a:rPr lang="fr-FR" sz="1800" dirty="0" smtClean="0">
                <a:latin typeface="Consolas" pitchFamily="49" charset="0"/>
              </a:rPr>
              <a:t> first conversation in movie_conversations.txt </a:t>
            </a:r>
          </a:p>
          <a:p>
            <a:pPr marL="36576" indent="0">
              <a:buNone/>
            </a:pPr>
            <a:r>
              <a:rPr lang="fr-FR" sz="1800" dirty="0" err="1" smtClean="0">
                <a:latin typeface="Consolas" pitchFamily="49" charset="0"/>
              </a:rPr>
              <a:t>i.e</a:t>
            </a:r>
            <a:r>
              <a:rPr lang="fr-FR" sz="1800" dirty="0" smtClean="0">
                <a:latin typeface="Consolas" pitchFamily="49" charset="0"/>
              </a:rPr>
              <a:t> </a:t>
            </a:r>
            <a:r>
              <a:rPr lang="en-US" sz="1800" dirty="0" smtClean="0">
                <a:solidFill>
                  <a:schemeClr val="accent2">
                    <a:lumMod val="60000"/>
                    <a:lumOff val="40000"/>
                  </a:schemeClr>
                </a:solidFill>
                <a:latin typeface="Consolas"/>
              </a:rPr>
              <a:t>[</a:t>
            </a:r>
            <a:r>
              <a:rPr lang="en-US" sz="1800" dirty="0">
                <a:solidFill>
                  <a:schemeClr val="accent2">
                    <a:lumMod val="60000"/>
                    <a:lumOff val="40000"/>
                  </a:schemeClr>
                </a:solidFill>
                <a:latin typeface="Consolas"/>
              </a:rPr>
              <a:t>'L194', 'L195', 'L196', 'L197</a:t>
            </a:r>
            <a:r>
              <a:rPr lang="en-US" sz="1800" dirty="0" smtClean="0">
                <a:solidFill>
                  <a:schemeClr val="accent2">
                    <a:lumMod val="60000"/>
                    <a:lumOff val="40000"/>
                  </a:schemeClr>
                </a:solidFill>
                <a:latin typeface="Consolas"/>
              </a:rPr>
              <a:t>']</a:t>
            </a: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r>
              <a:rPr lang="en-US" sz="1800" dirty="0" smtClean="0">
                <a:latin typeface="Consolas"/>
              </a:rPr>
              <a:t>Corresponding movie lines(index and line) for the above conversation:</a:t>
            </a:r>
            <a:endParaRPr lang="en-US" sz="1800" dirty="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fr-FR" sz="1800" dirty="0" smtClean="0"/>
          </a:p>
          <a:p>
            <a:pPr marL="36576" indent="0">
              <a:buNone/>
            </a:pPr>
            <a:r>
              <a:rPr lang="fr-FR" sz="1800" dirty="0"/>
              <a:t> </a:t>
            </a:r>
            <a:r>
              <a:rPr lang="fr-FR" sz="1800" dirty="0" smtClean="0"/>
              <a:t>	 </a:t>
            </a:r>
          </a:p>
        </p:txBody>
      </p:sp>
      <p:sp>
        <p:nvSpPr>
          <p:cNvPr id="4" name="Espace réservé de la date 3"/>
          <p:cNvSpPr>
            <a:spLocks noGrp="1"/>
          </p:cNvSpPr>
          <p:nvPr>
            <p:ph type="dt" sz="half" idx="10"/>
          </p:nvPr>
        </p:nvSpPr>
        <p:spPr/>
        <p:txBody>
          <a:bodyPr/>
          <a:lstStyle/>
          <a:p>
            <a:fld id="{C822F09E-8457-4F6B-ADD1-FBEA6D771EE5}"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18</a:t>
            </a:fld>
            <a:endParaRPr lang="fr-FR" dirty="0"/>
          </a:p>
        </p:txBody>
      </p:sp>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2060848"/>
            <a:ext cx="5976664" cy="587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5085184"/>
            <a:ext cx="8443119"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47100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1143000"/>
          </a:xfrm>
        </p:spPr>
        <p:txBody>
          <a:bodyPr>
            <a:normAutofit/>
          </a:bodyPr>
          <a:lstStyle/>
          <a:p>
            <a:r>
              <a:rPr lang="fr-FR" sz="3200" dirty="0" err="1" smtClean="0"/>
              <a:t>Preprocessing</a:t>
            </a:r>
            <a:r>
              <a:rPr lang="fr-FR" sz="3200" dirty="0" smtClean="0"/>
              <a:t> I:</a:t>
            </a:r>
            <a:endParaRPr lang="fr-FR" sz="3200" dirty="0"/>
          </a:p>
        </p:txBody>
      </p:sp>
      <p:sp>
        <p:nvSpPr>
          <p:cNvPr id="3" name="Espace réservé du contenu 2"/>
          <p:cNvSpPr>
            <a:spLocks noGrp="1"/>
          </p:cNvSpPr>
          <p:nvPr>
            <p:ph idx="1"/>
          </p:nvPr>
        </p:nvSpPr>
        <p:spPr>
          <a:xfrm>
            <a:off x="323528" y="836712"/>
            <a:ext cx="8640960" cy="5184576"/>
          </a:xfrm>
        </p:spPr>
        <p:txBody>
          <a:bodyPr>
            <a:normAutofit/>
          </a:bodyPr>
          <a:lstStyle/>
          <a:p>
            <a:pPr marL="36576" indent="0">
              <a:buNone/>
            </a:pPr>
            <a:r>
              <a:rPr lang="en-US" sz="1200" dirty="0" smtClean="0">
                <a:cs typeface="Times New Roman" pitchFamily="18" charset="0"/>
              </a:rPr>
              <a:t>Step 1:</a:t>
            </a:r>
            <a:endParaRPr lang="en-US" sz="1200" dirty="0">
              <a:cs typeface="Times New Roman" pitchFamily="18" charset="0"/>
            </a:endParaRPr>
          </a:p>
          <a:p>
            <a:r>
              <a:rPr lang="en-US" sz="1200" dirty="0">
                <a:cs typeface="Times New Roman" pitchFamily="18" charset="0"/>
              </a:rPr>
              <a:t>Read from 'movie_conversations.txt'</a:t>
            </a:r>
          </a:p>
          <a:p>
            <a:r>
              <a:rPr lang="en-US" sz="1200" dirty="0">
                <a:cs typeface="Times New Roman" pitchFamily="18" charset="0"/>
              </a:rPr>
              <a:t>Create a list of [list of </a:t>
            </a:r>
            <a:r>
              <a:rPr lang="en-US" sz="1200" dirty="0" err="1">
                <a:cs typeface="Times New Roman" pitchFamily="18" charset="0"/>
              </a:rPr>
              <a:t>line_id's</a:t>
            </a:r>
            <a:r>
              <a:rPr lang="en-US" sz="1200" dirty="0" smtClean="0">
                <a:cs typeface="Times New Roman" pitchFamily="18" charset="0"/>
              </a:rPr>
              <a:t>]</a:t>
            </a:r>
          </a:p>
          <a:p>
            <a:pPr marL="36576" indent="0">
              <a:buNone/>
            </a:pPr>
            <a:endParaRPr lang="en-US" sz="1200" dirty="0" smtClean="0">
              <a:solidFill>
                <a:srgbClr val="D4D4D4"/>
              </a:solidFill>
              <a:latin typeface="Consolas"/>
            </a:endParaRPr>
          </a:p>
          <a:p>
            <a:pPr marL="36576" indent="0">
              <a:buNone/>
            </a:pPr>
            <a:r>
              <a:rPr lang="en-US" sz="1050" dirty="0" smtClean="0">
                <a:solidFill>
                  <a:srgbClr val="D4D4D4"/>
                </a:solidFill>
                <a:latin typeface="Consolas"/>
              </a:rPr>
              <a:t>Output Ex: </a:t>
            </a:r>
            <a:r>
              <a:rPr lang="en-US" sz="1050" dirty="0" smtClean="0">
                <a:solidFill>
                  <a:schemeClr val="accent2">
                    <a:lumMod val="60000"/>
                    <a:lumOff val="40000"/>
                  </a:schemeClr>
                </a:solidFill>
                <a:latin typeface="Consolas"/>
              </a:rPr>
              <a:t>[</a:t>
            </a:r>
            <a:r>
              <a:rPr lang="en-US" sz="1050" dirty="0">
                <a:solidFill>
                  <a:schemeClr val="accent2">
                    <a:lumMod val="60000"/>
                    <a:lumOff val="40000"/>
                  </a:schemeClr>
                </a:solidFill>
                <a:latin typeface="Consolas"/>
              </a:rPr>
              <a:t>'L194', 'L195', 'L196', 'L197</a:t>
            </a:r>
            <a:r>
              <a:rPr lang="en-US" sz="1050" dirty="0" smtClean="0">
                <a:solidFill>
                  <a:schemeClr val="accent2">
                    <a:lumMod val="60000"/>
                    <a:lumOff val="40000"/>
                  </a:schemeClr>
                </a:solidFill>
                <a:latin typeface="Consolas"/>
              </a:rPr>
              <a:t>']</a:t>
            </a:r>
          </a:p>
          <a:p>
            <a:pPr marL="36576" indent="0">
              <a:buNone/>
            </a:pPr>
            <a:endParaRPr lang="en-US" sz="1200" dirty="0" smtClean="0">
              <a:solidFill>
                <a:schemeClr val="accent2">
                  <a:lumMod val="60000"/>
                  <a:lumOff val="40000"/>
                </a:schemeClr>
              </a:solidFill>
              <a:latin typeface="Consolas"/>
            </a:endParaRPr>
          </a:p>
          <a:p>
            <a:pPr marL="36576" indent="0">
              <a:buNone/>
            </a:pPr>
            <a:r>
              <a:rPr lang="en-US" sz="1200" dirty="0"/>
              <a:t>Step </a:t>
            </a:r>
            <a:r>
              <a:rPr lang="en-US" sz="1200" dirty="0" smtClean="0"/>
              <a:t>2:</a:t>
            </a:r>
            <a:endParaRPr lang="en-US" sz="1200" dirty="0"/>
          </a:p>
          <a:p>
            <a:r>
              <a:rPr lang="en-US" sz="1200" dirty="0"/>
              <a:t>Read from 'movie-lines.txt'</a:t>
            </a:r>
          </a:p>
          <a:p>
            <a:r>
              <a:rPr lang="en-US" sz="1200" dirty="0"/>
              <a:t>Create a dictionary with ( key = </a:t>
            </a:r>
            <a:r>
              <a:rPr lang="en-US" sz="1200" dirty="0" err="1"/>
              <a:t>line_id</a:t>
            </a:r>
            <a:r>
              <a:rPr lang="en-US" sz="1200" dirty="0"/>
              <a:t>, value = text </a:t>
            </a:r>
            <a:r>
              <a:rPr lang="en-US" sz="1200" dirty="0" smtClean="0"/>
              <a:t>)</a:t>
            </a:r>
          </a:p>
          <a:p>
            <a:pPr marL="36576" indent="0">
              <a:buNone/>
            </a:pPr>
            <a:endParaRPr lang="en-US" sz="1200" dirty="0" smtClean="0">
              <a:solidFill>
                <a:srgbClr val="D4D4D4"/>
              </a:solidFill>
            </a:endParaRPr>
          </a:p>
          <a:p>
            <a:pPr marL="36576" indent="0">
              <a:buNone/>
            </a:pPr>
            <a:r>
              <a:rPr lang="en-US" sz="1050" dirty="0" smtClean="0">
                <a:solidFill>
                  <a:srgbClr val="D4D4D4"/>
                </a:solidFill>
                <a:latin typeface="Consolas" pitchFamily="49" charset="0"/>
              </a:rPr>
              <a:t>Ex:</a:t>
            </a:r>
          </a:p>
          <a:p>
            <a:pPr marL="621792" lvl="2" indent="0">
              <a:buNone/>
            </a:pPr>
            <a:endParaRPr lang="en-US" sz="1050" dirty="0" smtClean="0">
              <a:solidFill>
                <a:schemeClr val="accent2">
                  <a:lumMod val="40000"/>
                  <a:lumOff val="60000"/>
                </a:schemeClr>
              </a:solidFill>
              <a:latin typeface="Consolas"/>
            </a:endParaRPr>
          </a:p>
          <a:p>
            <a:pPr marL="621792" lvl="2" indent="0">
              <a:buNone/>
            </a:pPr>
            <a:r>
              <a:rPr lang="en-US" sz="1050" dirty="0" smtClean="0">
                <a:solidFill>
                  <a:schemeClr val="accent2">
                    <a:lumMod val="40000"/>
                    <a:lumOff val="60000"/>
                  </a:schemeClr>
                </a:solidFill>
                <a:latin typeface="Consolas"/>
              </a:rPr>
              <a:t>They </a:t>
            </a:r>
            <a:r>
              <a:rPr lang="en-US" sz="1050" dirty="0">
                <a:solidFill>
                  <a:schemeClr val="accent2">
                    <a:lumMod val="40000"/>
                    <a:lumOff val="60000"/>
                  </a:schemeClr>
                </a:solidFill>
                <a:latin typeface="Consolas"/>
              </a:rPr>
              <a:t>do not!</a:t>
            </a:r>
          </a:p>
          <a:p>
            <a:pPr marL="621792" lvl="2" indent="0">
              <a:buNone/>
            </a:pPr>
            <a:r>
              <a:rPr lang="en-US" sz="1050" dirty="0">
                <a:solidFill>
                  <a:schemeClr val="accent2">
                    <a:lumMod val="40000"/>
                    <a:lumOff val="60000"/>
                  </a:schemeClr>
                </a:solidFill>
                <a:latin typeface="Consolas"/>
              </a:rPr>
              <a:t>They do to!</a:t>
            </a:r>
          </a:p>
          <a:p>
            <a:pPr marL="621792" lvl="2" indent="0">
              <a:buNone/>
            </a:pPr>
            <a:r>
              <a:rPr lang="en-US" sz="1050" dirty="0">
                <a:solidFill>
                  <a:schemeClr val="accent2">
                    <a:lumMod val="40000"/>
                    <a:lumOff val="60000"/>
                  </a:schemeClr>
                </a:solidFill>
                <a:latin typeface="Consolas"/>
              </a:rPr>
              <a:t>I hope so.</a:t>
            </a:r>
          </a:p>
          <a:p>
            <a:pPr marL="621792" lvl="2" indent="0">
              <a:buNone/>
            </a:pPr>
            <a:r>
              <a:rPr lang="en-US" sz="1050" dirty="0">
                <a:solidFill>
                  <a:schemeClr val="accent2">
                    <a:lumMod val="40000"/>
                    <a:lumOff val="60000"/>
                  </a:schemeClr>
                </a:solidFill>
                <a:latin typeface="Consolas"/>
              </a:rPr>
              <a:t>She okay?</a:t>
            </a:r>
          </a:p>
          <a:p>
            <a:pPr marL="621792" lvl="2" indent="0">
              <a:buNone/>
            </a:pPr>
            <a:r>
              <a:rPr lang="en-US" sz="1050" dirty="0">
                <a:solidFill>
                  <a:schemeClr val="accent2">
                    <a:lumMod val="40000"/>
                    <a:lumOff val="60000"/>
                  </a:schemeClr>
                </a:solidFill>
                <a:latin typeface="Consolas"/>
              </a:rPr>
              <a:t>Let's go.</a:t>
            </a:r>
          </a:p>
          <a:p>
            <a:pPr marL="621792" lvl="2" indent="0">
              <a:buNone/>
            </a:pPr>
            <a:r>
              <a:rPr lang="en-US" sz="1050" dirty="0">
                <a:solidFill>
                  <a:schemeClr val="accent2">
                    <a:lumMod val="40000"/>
                    <a:lumOff val="60000"/>
                  </a:schemeClr>
                </a:solidFill>
                <a:latin typeface="Consolas"/>
              </a:rPr>
              <a:t>Wow</a:t>
            </a:r>
          </a:p>
          <a:p>
            <a:pPr marL="621792" lvl="2" indent="0">
              <a:buNone/>
            </a:pPr>
            <a:r>
              <a:rPr lang="en-US" sz="1050" dirty="0">
                <a:solidFill>
                  <a:schemeClr val="accent2">
                    <a:lumMod val="40000"/>
                    <a:lumOff val="60000"/>
                  </a:schemeClr>
                </a:solidFill>
                <a:latin typeface="Consolas"/>
              </a:rPr>
              <a:t>Okay -- you're </a:t>
            </a:r>
            <a:r>
              <a:rPr lang="en-US" sz="1050" dirty="0" err="1">
                <a:solidFill>
                  <a:schemeClr val="accent2">
                    <a:lumMod val="40000"/>
                    <a:lumOff val="60000"/>
                  </a:schemeClr>
                </a:solidFill>
                <a:latin typeface="Consolas"/>
              </a:rPr>
              <a:t>gonna</a:t>
            </a:r>
            <a:r>
              <a:rPr lang="en-US" sz="1050" dirty="0">
                <a:solidFill>
                  <a:schemeClr val="accent2">
                    <a:lumMod val="40000"/>
                    <a:lumOff val="60000"/>
                  </a:schemeClr>
                </a:solidFill>
                <a:latin typeface="Consolas"/>
              </a:rPr>
              <a:t> need to learn how to lie.</a:t>
            </a:r>
          </a:p>
          <a:p>
            <a:pPr marL="621792" lvl="2" indent="0">
              <a:buNone/>
            </a:pPr>
            <a:r>
              <a:rPr lang="en-US" sz="1050" dirty="0">
                <a:solidFill>
                  <a:schemeClr val="accent2">
                    <a:lumMod val="40000"/>
                    <a:lumOff val="60000"/>
                  </a:schemeClr>
                </a:solidFill>
                <a:latin typeface="Consolas"/>
              </a:rPr>
              <a:t>No</a:t>
            </a:r>
          </a:p>
          <a:p>
            <a:pPr marL="621792" lvl="2" indent="0">
              <a:buNone/>
            </a:pPr>
            <a:r>
              <a:rPr lang="en-US" sz="1050" dirty="0">
                <a:solidFill>
                  <a:schemeClr val="accent2">
                    <a:lumMod val="40000"/>
                    <a:lumOff val="60000"/>
                  </a:schemeClr>
                </a:solidFill>
                <a:latin typeface="Consolas"/>
              </a:rPr>
              <a:t>I'm kidding.  You know how sometimes you just become this "persona"?  And you don't know how to quit?</a:t>
            </a:r>
          </a:p>
          <a:p>
            <a:pPr marL="621792" lvl="2" indent="0">
              <a:buNone/>
            </a:pPr>
            <a:r>
              <a:rPr lang="en-US" sz="1050" dirty="0">
                <a:solidFill>
                  <a:schemeClr val="accent2">
                    <a:lumMod val="40000"/>
                    <a:lumOff val="60000"/>
                  </a:schemeClr>
                </a:solidFill>
                <a:latin typeface="Consolas"/>
              </a:rPr>
              <a:t>Like my fear of wearing pastels?</a:t>
            </a:r>
          </a:p>
          <a:p>
            <a:pPr marL="621792" lvl="2" indent="0">
              <a:buNone/>
            </a:pPr>
            <a:r>
              <a:rPr lang="en-US" sz="1050" dirty="0">
                <a:solidFill>
                  <a:schemeClr val="accent2">
                    <a:lumMod val="40000"/>
                    <a:lumOff val="60000"/>
                  </a:schemeClr>
                </a:solidFill>
                <a:latin typeface="Consolas"/>
              </a:rPr>
              <a:t>The "real you".</a:t>
            </a:r>
          </a:p>
          <a:p>
            <a:pPr marL="621792" lvl="2" indent="0">
              <a:buNone/>
            </a:pPr>
            <a:r>
              <a:rPr lang="en-US" sz="1050" dirty="0">
                <a:solidFill>
                  <a:schemeClr val="accent2">
                    <a:lumMod val="40000"/>
                    <a:lumOff val="60000"/>
                  </a:schemeClr>
                </a:solidFill>
                <a:latin typeface="Consolas"/>
              </a:rPr>
              <a:t>What good stuff?</a:t>
            </a:r>
          </a:p>
          <a:p>
            <a:pPr marL="621792" lvl="2" indent="0">
              <a:buNone/>
            </a:pPr>
            <a:r>
              <a:rPr lang="en-US" sz="1050" dirty="0">
                <a:solidFill>
                  <a:schemeClr val="accent2">
                    <a:lumMod val="40000"/>
                    <a:lumOff val="60000"/>
                  </a:schemeClr>
                </a:solidFill>
                <a:latin typeface="Consolas"/>
              </a:rPr>
              <a:t>I figured you'd get to the good stuff eventually.</a:t>
            </a:r>
          </a:p>
          <a:p>
            <a:endParaRPr lang="en-US" sz="1200" dirty="0">
              <a:solidFill>
                <a:srgbClr val="D4D4D4"/>
              </a:solidFill>
              <a:latin typeface="Consolas"/>
            </a:endParaRPr>
          </a:p>
          <a:p>
            <a:endParaRPr lang="en-US" sz="1200" dirty="0" smtClean="0">
              <a:latin typeface="Consolas" pitchFamily="49" charset="0"/>
            </a:endParaRPr>
          </a:p>
          <a:p>
            <a:endParaRPr lang="fr-FR" dirty="0"/>
          </a:p>
        </p:txBody>
      </p:sp>
      <p:sp>
        <p:nvSpPr>
          <p:cNvPr id="4" name="Espace réservé de la date 3"/>
          <p:cNvSpPr>
            <a:spLocks noGrp="1"/>
          </p:cNvSpPr>
          <p:nvPr>
            <p:ph type="dt" sz="half" idx="10"/>
          </p:nvPr>
        </p:nvSpPr>
        <p:spPr/>
        <p:txBody>
          <a:bodyPr/>
          <a:lstStyle/>
          <a:p>
            <a:fld id="{27C821C5-AC33-4A29-A4EE-A88C0F6A1C40}"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19</a:t>
            </a:fld>
            <a:endParaRPr lang="fr-FR" dirty="0"/>
          </a:p>
        </p:txBody>
      </p:sp>
    </p:spTree>
    <p:extLst>
      <p:ext uri="{BB962C8B-B14F-4D97-AF65-F5344CB8AC3E}">
        <p14:creationId xmlns:p14="http://schemas.microsoft.com/office/powerpoint/2010/main" val="16675172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88640"/>
            <a:ext cx="7467600" cy="850106"/>
          </a:xfrm>
        </p:spPr>
        <p:txBody>
          <a:bodyPr>
            <a:normAutofit/>
          </a:bodyPr>
          <a:lstStyle/>
          <a:p>
            <a:r>
              <a:rPr lang="fr-FR" sz="3600" dirty="0" smtClean="0"/>
              <a:t>Credits and Motivation</a:t>
            </a:r>
            <a:endParaRPr lang="fr-FR" sz="3600" dirty="0"/>
          </a:p>
        </p:txBody>
      </p:sp>
      <p:sp>
        <p:nvSpPr>
          <p:cNvPr id="3" name="Espace réservé du contenu 2"/>
          <p:cNvSpPr>
            <a:spLocks noGrp="1"/>
          </p:cNvSpPr>
          <p:nvPr>
            <p:ph idx="1"/>
          </p:nvPr>
        </p:nvSpPr>
        <p:spPr>
          <a:xfrm>
            <a:off x="467544" y="1052736"/>
            <a:ext cx="8136904" cy="5184575"/>
          </a:xfrm>
        </p:spPr>
        <p:txBody>
          <a:bodyPr>
            <a:normAutofit/>
          </a:bodyPr>
          <a:lstStyle/>
          <a:p>
            <a:r>
              <a:rPr lang="en-US" sz="2400" dirty="0" err="1" smtClean="0"/>
              <a:t>Siraj</a:t>
            </a:r>
            <a:r>
              <a:rPr lang="en-US" sz="2400" dirty="0"/>
              <a:t> </a:t>
            </a:r>
            <a:r>
              <a:rPr lang="en-US" sz="2400" dirty="0" err="1" smtClean="0"/>
              <a:t>Raval</a:t>
            </a:r>
            <a:r>
              <a:rPr lang="en-US" sz="2400" dirty="0" smtClean="0"/>
              <a:t> </a:t>
            </a:r>
            <a:r>
              <a:rPr lang="en-US" dirty="0" smtClean="0"/>
              <a:t>- </a:t>
            </a:r>
            <a:r>
              <a:rPr lang="en-US" sz="1800" b="1" dirty="0" smtClean="0"/>
              <a:t>Founder </a:t>
            </a:r>
            <a:r>
              <a:rPr lang="en-US" sz="1800" dirty="0" smtClean="0"/>
              <a:t>of</a:t>
            </a:r>
            <a:r>
              <a:rPr lang="en-US" sz="1800" b="1" dirty="0" smtClean="0"/>
              <a:t> </a:t>
            </a:r>
            <a:r>
              <a:rPr lang="en-US" sz="1800" dirty="0" smtClean="0"/>
              <a:t>School </a:t>
            </a:r>
            <a:r>
              <a:rPr lang="en-US" sz="1800" dirty="0"/>
              <a:t>of AI</a:t>
            </a:r>
            <a:r>
              <a:rPr lang="en-US" dirty="0"/>
              <a:t> </a:t>
            </a:r>
            <a:endParaRPr lang="en-US" dirty="0" smtClean="0"/>
          </a:p>
          <a:p>
            <a:pPr marL="36576" indent="0">
              <a:buNone/>
            </a:pPr>
            <a:endParaRPr lang="fr-FR" dirty="0" smtClean="0"/>
          </a:p>
          <a:p>
            <a:r>
              <a:rPr lang="fr-FR" sz="2400" dirty="0" smtClean="0"/>
              <a:t>Andrew NG </a:t>
            </a:r>
            <a:r>
              <a:rPr lang="fr-FR" dirty="0" smtClean="0"/>
              <a:t>-</a:t>
            </a:r>
            <a:r>
              <a:rPr lang="en-US" dirty="0" smtClean="0"/>
              <a:t> </a:t>
            </a:r>
            <a:r>
              <a:rPr lang="en-US" sz="1800" b="1" dirty="0"/>
              <a:t>Founder</a:t>
            </a:r>
            <a:r>
              <a:rPr lang="en-US" sz="1800" dirty="0"/>
              <a:t> and </a:t>
            </a:r>
            <a:r>
              <a:rPr lang="en-US" sz="1800" b="1" dirty="0"/>
              <a:t>CEO</a:t>
            </a:r>
            <a:r>
              <a:rPr lang="en-US" sz="1800" dirty="0"/>
              <a:t> of Landing AI </a:t>
            </a:r>
            <a:r>
              <a:rPr lang="en-US" sz="1800" dirty="0" smtClean="0"/>
              <a:t>&amp; Founder </a:t>
            </a:r>
            <a:r>
              <a:rPr lang="en-US" sz="1800" dirty="0"/>
              <a:t>of </a:t>
            </a:r>
            <a:r>
              <a:rPr lang="en-US" sz="1800" dirty="0" smtClean="0"/>
              <a:t>deeplearning.ai</a:t>
            </a:r>
          </a:p>
          <a:p>
            <a:endParaRPr lang="en-US" sz="2400" dirty="0"/>
          </a:p>
          <a:p>
            <a:r>
              <a:rPr lang="en-US" sz="2400" dirty="0" err="1" smtClean="0"/>
              <a:t>Tensorflow</a:t>
            </a:r>
            <a:r>
              <a:rPr lang="en-US" sz="2400" dirty="0" smtClean="0"/>
              <a:t> Community</a:t>
            </a:r>
          </a:p>
          <a:p>
            <a:endParaRPr lang="en-US" sz="3200" dirty="0"/>
          </a:p>
          <a:p>
            <a:r>
              <a:rPr lang="en-US" sz="2400" dirty="0" smtClean="0"/>
              <a:t>Cornell University </a:t>
            </a:r>
            <a:r>
              <a:rPr lang="en-US" sz="3200" dirty="0" smtClean="0"/>
              <a:t>- </a:t>
            </a:r>
            <a:r>
              <a:rPr lang="en-US" sz="1600" dirty="0" smtClean="0"/>
              <a:t>For dataset</a:t>
            </a:r>
            <a:endParaRPr lang="en-US" sz="1600" dirty="0"/>
          </a:p>
          <a:p>
            <a:endParaRPr lang="en-US" dirty="0" smtClean="0"/>
          </a:p>
        </p:txBody>
      </p:sp>
      <p:sp>
        <p:nvSpPr>
          <p:cNvPr id="4" name="Espace réservé de la date 3"/>
          <p:cNvSpPr>
            <a:spLocks noGrp="1"/>
          </p:cNvSpPr>
          <p:nvPr>
            <p:ph type="dt" sz="half" idx="10"/>
          </p:nvPr>
        </p:nvSpPr>
        <p:spPr/>
        <p:txBody>
          <a:bodyPr/>
          <a:lstStyle/>
          <a:p>
            <a:fld id="{E44579F6-B4A1-4E5F-8344-F31BA7077E03}" type="datetime1">
              <a:rPr lang="fr-FR" smtClean="0"/>
              <a:t>28/05/2020</a:t>
            </a:fld>
            <a:endParaRPr lang="fr-FR"/>
          </a:p>
        </p:txBody>
      </p:sp>
      <p:sp>
        <p:nvSpPr>
          <p:cNvPr id="5" name="Espace réservé du pied de page 4"/>
          <p:cNvSpPr>
            <a:spLocks noGrp="1"/>
          </p:cNvSpPr>
          <p:nvPr>
            <p:ph type="ftr" sz="quarter" idx="11"/>
          </p:nvPr>
        </p:nvSpPr>
        <p:spPr/>
        <p:txBody>
          <a:bodyPr/>
          <a:lstStyle/>
          <a:p>
            <a:r>
              <a:rPr lang="fr-FR" dirty="0" smtClean="0"/>
              <a:t>Copyright © 2020, </a:t>
            </a:r>
            <a:r>
              <a:rPr lang="fr-FR" dirty="0" err="1" smtClean="0"/>
              <a:t>Abonia</a:t>
            </a:r>
            <a:r>
              <a:rPr lang="fr-FR" dirty="0" smtClean="0"/>
              <a:t> </a:t>
            </a:r>
            <a:r>
              <a:rPr lang="fr-FR" dirty="0" err="1" smtClean="0"/>
              <a:t>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a:t>
            </a:fld>
            <a:endParaRPr lang="fr-FR"/>
          </a:p>
        </p:txBody>
      </p:sp>
    </p:spTree>
    <p:extLst>
      <p:ext uri="{BB962C8B-B14F-4D97-AF65-F5344CB8AC3E}">
        <p14:creationId xmlns:p14="http://schemas.microsoft.com/office/powerpoint/2010/main" val="9867708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1143000"/>
          </a:xfrm>
        </p:spPr>
        <p:txBody>
          <a:bodyPr>
            <a:normAutofit/>
          </a:bodyPr>
          <a:lstStyle/>
          <a:p>
            <a:r>
              <a:rPr lang="fr-FR" sz="3200" dirty="0" err="1" smtClean="0"/>
              <a:t>Preprocessing</a:t>
            </a:r>
            <a:r>
              <a:rPr lang="fr-FR" sz="3200" dirty="0" smtClean="0"/>
              <a:t> II:</a:t>
            </a:r>
            <a:endParaRPr lang="fr-FR" sz="3200" dirty="0"/>
          </a:p>
        </p:txBody>
      </p:sp>
      <p:sp>
        <p:nvSpPr>
          <p:cNvPr id="3" name="Espace réservé du contenu 2"/>
          <p:cNvSpPr>
            <a:spLocks noGrp="1"/>
          </p:cNvSpPr>
          <p:nvPr>
            <p:ph idx="1"/>
          </p:nvPr>
        </p:nvSpPr>
        <p:spPr>
          <a:xfrm>
            <a:off x="323528" y="836712"/>
            <a:ext cx="8640960" cy="5616624"/>
          </a:xfrm>
        </p:spPr>
        <p:txBody>
          <a:bodyPr>
            <a:normAutofit lnSpcReduction="10000"/>
          </a:bodyPr>
          <a:lstStyle/>
          <a:p>
            <a:pPr marL="36576" indent="0">
              <a:buNone/>
            </a:pPr>
            <a:r>
              <a:rPr lang="en-US" sz="1200" dirty="0"/>
              <a:t>Step 3:</a:t>
            </a:r>
          </a:p>
          <a:p>
            <a:r>
              <a:rPr lang="en-US" sz="1200" dirty="0" smtClean="0"/>
              <a:t>Get </a:t>
            </a:r>
            <a:r>
              <a:rPr lang="en-US" sz="1200" dirty="0"/>
              <a:t>lists of all conversations as Questions and Answers</a:t>
            </a:r>
          </a:p>
          <a:p>
            <a:pPr lvl="1">
              <a:buFont typeface="Arial" pitchFamily="34" charset="0"/>
              <a:buChar char="•"/>
            </a:pPr>
            <a:r>
              <a:rPr lang="en-US" sz="1050" dirty="0"/>
              <a:t> </a:t>
            </a:r>
            <a:r>
              <a:rPr lang="en-US" sz="1100" dirty="0" smtClean="0"/>
              <a:t>[questions</a:t>
            </a:r>
            <a:r>
              <a:rPr lang="en-US" sz="1100" dirty="0"/>
              <a:t>]</a:t>
            </a:r>
          </a:p>
          <a:p>
            <a:pPr lvl="1">
              <a:buFont typeface="Arial" pitchFamily="34" charset="0"/>
              <a:buChar char="•"/>
            </a:pPr>
            <a:r>
              <a:rPr lang="en-US" sz="1100" dirty="0"/>
              <a:t> </a:t>
            </a:r>
            <a:r>
              <a:rPr lang="en-US" sz="1100" dirty="0" smtClean="0"/>
              <a:t>[answers</a:t>
            </a:r>
            <a:r>
              <a:rPr lang="en-US" sz="1100" dirty="0"/>
              <a:t>]   </a:t>
            </a:r>
            <a:endParaRPr lang="en-US" sz="1100" dirty="0" smtClean="0"/>
          </a:p>
          <a:p>
            <a:pPr marL="36576" indent="0">
              <a:buNone/>
            </a:pPr>
            <a:endParaRPr lang="en-US" sz="1200" dirty="0" smtClean="0">
              <a:solidFill>
                <a:srgbClr val="D4D4D4"/>
              </a:solidFill>
            </a:endParaRPr>
          </a:p>
          <a:p>
            <a:pPr marL="36576" indent="0">
              <a:buNone/>
            </a:pPr>
            <a:r>
              <a:rPr lang="en-US" sz="1000" dirty="0" smtClean="0">
                <a:solidFill>
                  <a:srgbClr val="D4D4D4"/>
                </a:solidFill>
              </a:rPr>
              <a:t>Question and answers are come from same </a:t>
            </a:r>
            <a:r>
              <a:rPr lang="en-US" sz="1000" dirty="0" err="1" smtClean="0">
                <a:solidFill>
                  <a:srgbClr val="D4D4D4"/>
                </a:solidFill>
              </a:rPr>
              <a:t>conversation.As</a:t>
            </a:r>
            <a:r>
              <a:rPr lang="en-US" sz="1000" dirty="0" smtClean="0">
                <a:solidFill>
                  <a:srgbClr val="D4D4D4"/>
                </a:solidFill>
              </a:rPr>
              <a:t> because there will be a question with the response.</a:t>
            </a:r>
          </a:p>
          <a:p>
            <a:pPr marL="36576" indent="0">
              <a:buNone/>
            </a:pPr>
            <a:endParaRPr lang="en-US" sz="1200" dirty="0" smtClean="0">
              <a:solidFill>
                <a:srgbClr val="D4D4D4"/>
              </a:solidFill>
              <a:latin typeface="Consolas"/>
            </a:endParaRPr>
          </a:p>
          <a:p>
            <a:pPr marL="36576" indent="0">
              <a:buNone/>
            </a:pPr>
            <a:r>
              <a:rPr lang="en-US" sz="900" i="1" dirty="0" smtClean="0">
                <a:solidFill>
                  <a:srgbClr val="D4D4D4"/>
                </a:solidFill>
                <a:latin typeface="Consolas"/>
              </a:rPr>
              <a:t>Ex: For our first conversation</a:t>
            </a:r>
          </a:p>
          <a:p>
            <a:pPr marL="36576" indent="0">
              <a:buNone/>
            </a:pPr>
            <a:endParaRPr lang="en-US" sz="900" i="1" dirty="0" smtClean="0">
              <a:solidFill>
                <a:srgbClr val="D4D4D4"/>
              </a:solidFill>
              <a:latin typeface="Consolas"/>
            </a:endParaRPr>
          </a:p>
          <a:p>
            <a:pPr marL="36576" indent="0">
              <a:buNone/>
            </a:pPr>
            <a:r>
              <a:rPr lang="en-US" sz="900" i="1" dirty="0" smtClean="0">
                <a:solidFill>
                  <a:srgbClr val="FF0000"/>
                </a:solidFill>
                <a:latin typeface="Consolas"/>
              </a:rPr>
              <a:t>Q</a:t>
            </a:r>
            <a:r>
              <a:rPr lang="en-US" sz="900" i="1" dirty="0" smtClean="0">
                <a:solidFill>
                  <a:schemeClr val="accent2">
                    <a:lumMod val="40000"/>
                    <a:lumOff val="60000"/>
                  </a:schemeClr>
                </a:solidFill>
                <a:latin typeface="Consolas"/>
              </a:rPr>
              <a:t> </a:t>
            </a:r>
            <a:r>
              <a:rPr lang="en-US" sz="900" i="1" dirty="0">
                <a:solidFill>
                  <a:schemeClr val="accent2">
                    <a:lumMod val="40000"/>
                    <a:lumOff val="60000"/>
                  </a:schemeClr>
                </a:solidFill>
                <a:latin typeface="Consolas"/>
              </a:rPr>
              <a:t>Can we make this quick?  Roxanne </a:t>
            </a:r>
            <a:r>
              <a:rPr lang="en-US" sz="900" i="1" dirty="0" err="1">
                <a:solidFill>
                  <a:schemeClr val="accent2">
                    <a:lumMod val="40000"/>
                    <a:lumOff val="60000"/>
                  </a:schemeClr>
                </a:solidFill>
                <a:latin typeface="Consolas"/>
              </a:rPr>
              <a:t>Korrine</a:t>
            </a:r>
            <a:r>
              <a:rPr lang="en-US" sz="900" i="1" dirty="0">
                <a:solidFill>
                  <a:schemeClr val="accent2">
                    <a:lumMod val="40000"/>
                    <a:lumOff val="60000"/>
                  </a:schemeClr>
                </a:solidFill>
                <a:latin typeface="Consolas"/>
              </a:rPr>
              <a:t> and Andrew Barrett are having an incredibly horrendous public break- up on the quad.  Again.</a:t>
            </a:r>
          </a:p>
          <a:p>
            <a:pPr marL="36576" indent="0">
              <a:buNone/>
            </a:pPr>
            <a:r>
              <a:rPr lang="en-US" sz="900" i="1" dirty="0">
                <a:solidFill>
                  <a:srgbClr val="92D050"/>
                </a:solidFill>
                <a:latin typeface="Consolas"/>
              </a:rPr>
              <a:t>A</a:t>
            </a:r>
            <a:r>
              <a:rPr lang="en-US" sz="900" i="1" dirty="0">
                <a:solidFill>
                  <a:schemeClr val="accent2">
                    <a:lumMod val="40000"/>
                    <a:lumOff val="60000"/>
                  </a:schemeClr>
                </a:solidFill>
                <a:latin typeface="Consolas"/>
              </a:rPr>
              <a:t> Well, I thought we'd start with pronunciation, if that's okay with you.</a:t>
            </a:r>
          </a:p>
          <a:p>
            <a:pPr marL="36576" indent="0">
              <a:buNone/>
            </a:pPr>
            <a:r>
              <a:rPr lang="en-US" sz="900" i="1" dirty="0">
                <a:solidFill>
                  <a:srgbClr val="FF0000"/>
                </a:solidFill>
                <a:latin typeface="Consolas"/>
              </a:rPr>
              <a:t>Q</a:t>
            </a:r>
            <a:r>
              <a:rPr lang="en-US" sz="900" i="1" dirty="0">
                <a:solidFill>
                  <a:schemeClr val="accent2">
                    <a:lumMod val="40000"/>
                    <a:lumOff val="60000"/>
                  </a:schemeClr>
                </a:solidFill>
                <a:latin typeface="Consolas"/>
              </a:rPr>
              <a:t> Well, I thought we'd start with pronunciation, if that's okay with you.</a:t>
            </a:r>
          </a:p>
          <a:p>
            <a:pPr marL="36576" indent="0">
              <a:buNone/>
            </a:pPr>
            <a:r>
              <a:rPr lang="en-US" sz="900" i="1" dirty="0">
                <a:solidFill>
                  <a:srgbClr val="92D050"/>
                </a:solidFill>
                <a:latin typeface="Consolas"/>
              </a:rPr>
              <a:t>A</a:t>
            </a:r>
            <a:r>
              <a:rPr lang="en-US" sz="900" i="1" dirty="0">
                <a:solidFill>
                  <a:schemeClr val="accent2">
                    <a:lumMod val="40000"/>
                    <a:lumOff val="60000"/>
                  </a:schemeClr>
                </a:solidFill>
                <a:latin typeface="Consolas"/>
              </a:rPr>
              <a:t> Not the hacking and gagging and spitting part.  Please.</a:t>
            </a:r>
          </a:p>
          <a:p>
            <a:pPr marL="36576" indent="0">
              <a:buNone/>
            </a:pPr>
            <a:r>
              <a:rPr lang="en-US" sz="900" i="1" dirty="0">
                <a:solidFill>
                  <a:srgbClr val="FF0000"/>
                </a:solidFill>
                <a:latin typeface="Consolas"/>
              </a:rPr>
              <a:t>Q</a:t>
            </a:r>
            <a:r>
              <a:rPr lang="en-US" sz="900" i="1" dirty="0">
                <a:solidFill>
                  <a:schemeClr val="accent2">
                    <a:lumMod val="40000"/>
                    <a:lumOff val="60000"/>
                  </a:schemeClr>
                </a:solidFill>
                <a:latin typeface="Consolas"/>
              </a:rPr>
              <a:t> Not the hacking and gagging and spitting part.  Please.</a:t>
            </a:r>
          </a:p>
          <a:p>
            <a:pPr marL="36576" indent="0">
              <a:buNone/>
            </a:pPr>
            <a:r>
              <a:rPr lang="en-US" sz="900" i="1" dirty="0">
                <a:solidFill>
                  <a:srgbClr val="92D050"/>
                </a:solidFill>
                <a:latin typeface="Consolas"/>
              </a:rPr>
              <a:t>A</a:t>
            </a:r>
            <a:r>
              <a:rPr lang="en-US" sz="900" i="1" dirty="0">
                <a:solidFill>
                  <a:schemeClr val="accent2">
                    <a:lumMod val="40000"/>
                    <a:lumOff val="60000"/>
                  </a:schemeClr>
                </a:solidFill>
                <a:latin typeface="Consolas"/>
              </a:rPr>
              <a:t> Okay... then how 'bout we try out some French cuisine.  Saturday?  Night?</a:t>
            </a:r>
          </a:p>
          <a:p>
            <a:pPr marL="36576" indent="0">
              <a:buNone/>
            </a:pPr>
            <a:endParaRPr lang="en-US" sz="1200" dirty="0" smtClean="0">
              <a:solidFill>
                <a:srgbClr val="D4D4D4"/>
              </a:solidFill>
              <a:latin typeface="Consolas"/>
            </a:endParaRPr>
          </a:p>
          <a:p>
            <a:pPr marL="36576" indent="0">
              <a:buNone/>
            </a:pPr>
            <a:endParaRPr lang="en-US" sz="1200" dirty="0">
              <a:solidFill>
                <a:srgbClr val="D4D4D4"/>
              </a:solidFill>
              <a:latin typeface="Consolas"/>
            </a:endParaRPr>
          </a:p>
          <a:p>
            <a:pPr marL="36576" indent="0">
              <a:buNone/>
            </a:pPr>
            <a:r>
              <a:rPr lang="en-US" sz="1200" dirty="0" smtClean="0"/>
              <a:t>Step </a:t>
            </a:r>
            <a:r>
              <a:rPr lang="en-US" sz="1200" dirty="0"/>
              <a:t>4:</a:t>
            </a:r>
          </a:p>
          <a:p>
            <a:r>
              <a:rPr lang="en-US" sz="1200" dirty="0" smtClean="0"/>
              <a:t>Clean Text:</a:t>
            </a:r>
            <a:endParaRPr lang="en-US" sz="1100" dirty="0" smtClean="0"/>
          </a:p>
          <a:p>
            <a:pPr lvl="1">
              <a:buFont typeface="Arial" pitchFamily="34" charset="0"/>
              <a:buChar char="•"/>
            </a:pPr>
            <a:r>
              <a:rPr lang="en-US" sz="1050" dirty="0" smtClean="0"/>
              <a:t>Text to lowercase </a:t>
            </a:r>
          </a:p>
          <a:p>
            <a:pPr lvl="1">
              <a:buFont typeface="Arial" pitchFamily="34" charset="0"/>
              <a:buChar char="•"/>
            </a:pPr>
            <a:r>
              <a:rPr lang="en-US" sz="1050" dirty="0" smtClean="0"/>
              <a:t>Replacing certain words as follow:</a:t>
            </a:r>
          </a:p>
          <a:p>
            <a:pPr marL="36576" indent="0">
              <a:buNone/>
            </a:pPr>
            <a:endParaRPr lang="en-US" sz="800" dirty="0" smtClean="0">
              <a:latin typeface="Consolas" pitchFamily="49" charset="0"/>
            </a:endParaRPr>
          </a:p>
          <a:p>
            <a:pPr marL="36576" indent="0">
              <a:buNone/>
            </a:pPr>
            <a:r>
              <a:rPr lang="en-US" sz="800" dirty="0" smtClean="0">
                <a:latin typeface="Consolas" pitchFamily="49" charset="0"/>
              </a:rPr>
              <a:t>Ex</a:t>
            </a:r>
            <a:r>
              <a:rPr lang="en-US" sz="800" dirty="0">
                <a:latin typeface="Consolas" pitchFamily="49" charset="0"/>
              </a:rPr>
              <a:t>:   </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r"i'm</a:t>
            </a:r>
            <a:r>
              <a:rPr lang="en-US" sz="800" dirty="0">
                <a:solidFill>
                  <a:schemeClr val="accent2">
                    <a:lumMod val="40000"/>
                    <a:lumOff val="60000"/>
                  </a:schemeClr>
                </a:solidFill>
                <a:latin typeface="Consolas" pitchFamily="49" charset="0"/>
              </a:rPr>
              <a:t>", "i am",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r"he's</a:t>
            </a:r>
            <a:r>
              <a:rPr lang="en-US" sz="800" dirty="0">
                <a:solidFill>
                  <a:schemeClr val="accent2">
                    <a:lumMod val="40000"/>
                    <a:lumOff val="60000"/>
                  </a:schemeClr>
                </a:solidFill>
                <a:latin typeface="Consolas" pitchFamily="49" charset="0"/>
              </a:rPr>
              <a:t>", "he is",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r"she's</a:t>
            </a:r>
            <a:r>
              <a:rPr lang="en-US" sz="800" dirty="0">
                <a:solidFill>
                  <a:schemeClr val="accent2">
                    <a:lumMod val="40000"/>
                    <a:lumOff val="60000"/>
                  </a:schemeClr>
                </a:solidFill>
                <a:latin typeface="Consolas" pitchFamily="49" charset="0"/>
              </a:rPr>
              <a:t>", "she is",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r"it's</a:t>
            </a:r>
            <a:r>
              <a:rPr lang="en-US" sz="800" dirty="0">
                <a:solidFill>
                  <a:schemeClr val="accent2">
                    <a:lumMod val="40000"/>
                    <a:lumOff val="60000"/>
                  </a:schemeClr>
                </a:solidFill>
                <a:latin typeface="Consolas" pitchFamily="49" charset="0"/>
              </a:rPr>
              <a:t>", "it is",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r"that's</a:t>
            </a:r>
            <a:r>
              <a:rPr lang="en-US" sz="800" dirty="0">
                <a:solidFill>
                  <a:schemeClr val="accent2">
                    <a:lumMod val="40000"/>
                    <a:lumOff val="60000"/>
                  </a:schemeClr>
                </a:solidFill>
                <a:latin typeface="Consolas" pitchFamily="49" charset="0"/>
              </a:rPr>
              <a:t>", "that is",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(r"\'ll", " will",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(r"\'ve", " have",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(r"\'re", " are",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(r"\'re", " are", text)</a:t>
            </a:r>
          </a:p>
          <a:p>
            <a:pPr marL="36576" indent="0">
              <a:buNone/>
            </a:pPr>
            <a:r>
              <a:rPr lang="en-US" sz="800" dirty="0">
                <a:solidFill>
                  <a:schemeClr val="accent2">
                    <a:lumMod val="40000"/>
                    <a:lumOff val="60000"/>
                  </a:schemeClr>
                </a:solidFill>
                <a:latin typeface="Consolas" pitchFamily="49" charset="0"/>
              </a:rPr>
              <a:t>    text = </a:t>
            </a:r>
            <a:r>
              <a:rPr lang="en-US" sz="800" dirty="0" err="1">
                <a:solidFill>
                  <a:schemeClr val="accent2">
                    <a:lumMod val="40000"/>
                    <a:lumOff val="60000"/>
                  </a:schemeClr>
                </a:solidFill>
                <a:latin typeface="Consolas" pitchFamily="49" charset="0"/>
              </a:rPr>
              <a:t>re.sub</a:t>
            </a:r>
            <a:r>
              <a:rPr lang="en-US" sz="800" dirty="0">
                <a:solidFill>
                  <a:schemeClr val="accent2">
                    <a:lumMod val="40000"/>
                    <a:lumOff val="60000"/>
                  </a:schemeClr>
                </a:solidFill>
                <a:latin typeface="Consolas" pitchFamily="49" charset="0"/>
              </a:rPr>
              <a:t>(</a:t>
            </a:r>
            <a:r>
              <a:rPr lang="en-US" sz="800" dirty="0" err="1">
                <a:solidFill>
                  <a:schemeClr val="accent2">
                    <a:lumMod val="40000"/>
                    <a:lumOff val="60000"/>
                  </a:schemeClr>
                </a:solidFill>
                <a:latin typeface="Consolas" pitchFamily="49" charset="0"/>
              </a:rPr>
              <a:t>r"can't</a:t>
            </a:r>
            <a:r>
              <a:rPr lang="en-US" sz="800" dirty="0">
                <a:solidFill>
                  <a:schemeClr val="accent2">
                    <a:lumMod val="40000"/>
                    <a:lumOff val="60000"/>
                  </a:schemeClr>
                </a:solidFill>
                <a:latin typeface="Consolas" pitchFamily="49" charset="0"/>
              </a:rPr>
              <a:t>", "cannot", text)</a:t>
            </a:r>
          </a:p>
          <a:p>
            <a:pPr marL="36576" indent="0">
              <a:buNone/>
            </a:pPr>
            <a:endParaRPr lang="en-US" sz="1200" dirty="0" smtClean="0">
              <a:latin typeface="Consolas" pitchFamily="49" charset="0"/>
            </a:endParaRPr>
          </a:p>
          <a:p>
            <a:endParaRPr lang="fr-FR" dirty="0"/>
          </a:p>
        </p:txBody>
      </p:sp>
      <p:sp>
        <p:nvSpPr>
          <p:cNvPr id="4" name="Espace réservé de la date 3"/>
          <p:cNvSpPr>
            <a:spLocks noGrp="1"/>
          </p:cNvSpPr>
          <p:nvPr>
            <p:ph type="dt" sz="half" idx="10"/>
          </p:nvPr>
        </p:nvSpPr>
        <p:spPr/>
        <p:txBody>
          <a:bodyPr/>
          <a:lstStyle/>
          <a:p>
            <a:fld id="{3A4B15D0-E139-434A-8EF2-02184DB7B6B4}"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20</a:t>
            </a:fld>
            <a:endParaRPr lang="fr-FR" dirty="0"/>
          </a:p>
        </p:txBody>
      </p:sp>
    </p:spTree>
    <p:extLst>
      <p:ext uri="{BB962C8B-B14F-4D97-AF65-F5344CB8AC3E}">
        <p14:creationId xmlns:p14="http://schemas.microsoft.com/office/powerpoint/2010/main" val="33245124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1143000"/>
          </a:xfrm>
        </p:spPr>
        <p:txBody>
          <a:bodyPr>
            <a:normAutofit/>
          </a:bodyPr>
          <a:lstStyle/>
          <a:p>
            <a:r>
              <a:rPr lang="fr-FR" sz="3200" dirty="0" err="1" smtClean="0"/>
              <a:t>Preprocessing</a:t>
            </a:r>
            <a:r>
              <a:rPr lang="fr-FR" sz="3200" dirty="0" smtClean="0"/>
              <a:t> III:</a:t>
            </a:r>
            <a:endParaRPr lang="fr-FR" sz="3200" dirty="0"/>
          </a:p>
        </p:txBody>
      </p:sp>
      <p:sp>
        <p:nvSpPr>
          <p:cNvPr id="3" name="Espace réservé du contenu 2"/>
          <p:cNvSpPr>
            <a:spLocks noGrp="1"/>
          </p:cNvSpPr>
          <p:nvPr>
            <p:ph idx="1"/>
          </p:nvPr>
        </p:nvSpPr>
        <p:spPr>
          <a:xfrm>
            <a:off x="323528" y="836712"/>
            <a:ext cx="8640960" cy="5688632"/>
          </a:xfrm>
        </p:spPr>
        <p:txBody>
          <a:bodyPr>
            <a:normAutofit/>
          </a:bodyPr>
          <a:lstStyle/>
          <a:p>
            <a:pPr marL="36576" indent="0">
              <a:buNone/>
            </a:pPr>
            <a:r>
              <a:rPr lang="en-US" sz="1200" dirty="0"/>
              <a:t>Step </a:t>
            </a:r>
            <a:r>
              <a:rPr lang="en-US" sz="1200" dirty="0" smtClean="0"/>
              <a:t>5:</a:t>
            </a:r>
            <a:endParaRPr lang="en-US" sz="1200" dirty="0"/>
          </a:p>
          <a:p>
            <a:r>
              <a:rPr lang="en-US" sz="1200" dirty="0" smtClean="0"/>
              <a:t>Filter </a:t>
            </a:r>
            <a:r>
              <a:rPr lang="en-US" sz="1200" dirty="0"/>
              <a:t>out the </a:t>
            </a:r>
            <a:r>
              <a:rPr lang="en-US" sz="1200" dirty="0" smtClean="0"/>
              <a:t>Questions  and Answers </a:t>
            </a:r>
            <a:r>
              <a:rPr lang="en-US" sz="1200" dirty="0"/>
              <a:t>that are too </a:t>
            </a:r>
            <a:r>
              <a:rPr lang="en-US" sz="1200" dirty="0" smtClean="0"/>
              <a:t>short/long</a:t>
            </a:r>
          </a:p>
          <a:p>
            <a:r>
              <a:rPr lang="en-US" sz="1200" dirty="0" err="1" smtClean="0"/>
              <a:t>Minimum&amp;Maximum</a:t>
            </a:r>
            <a:r>
              <a:rPr lang="en-US" sz="1200" dirty="0" smtClean="0"/>
              <a:t>  length are 2&amp;5</a:t>
            </a:r>
            <a:endParaRPr lang="en-US" sz="1200" dirty="0" smtClean="0">
              <a:latin typeface="Consolas"/>
            </a:endParaRPr>
          </a:p>
          <a:p>
            <a:pPr marL="36576" indent="0">
              <a:buNone/>
            </a:pPr>
            <a:endParaRPr lang="en-US" sz="1200" dirty="0" smtClean="0">
              <a:solidFill>
                <a:srgbClr val="D4D4D4"/>
              </a:solidFill>
              <a:latin typeface="Consolas"/>
            </a:endParaRPr>
          </a:p>
          <a:p>
            <a:pPr marL="36576" indent="0">
              <a:buNone/>
            </a:pPr>
            <a:r>
              <a:rPr lang="en-US" sz="1200" dirty="0" smtClean="0"/>
              <a:t>Step 6:</a:t>
            </a:r>
            <a:endParaRPr lang="en-US" sz="1200" dirty="0"/>
          </a:p>
          <a:p>
            <a:r>
              <a:rPr lang="en-US" sz="1200" dirty="0"/>
              <a:t>Get </a:t>
            </a:r>
            <a:r>
              <a:rPr lang="en-US" sz="1200" dirty="0" smtClean="0"/>
              <a:t>each word and its count  </a:t>
            </a:r>
            <a:r>
              <a:rPr lang="en-US" sz="1200" dirty="0"/>
              <a:t>from filtered questions and </a:t>
            </a:r>
            <a:r>
              <a:rPr lang="en-US" sz="1200" dirty="0" smtClean="0"/>
              <a:t>answers in vocab dictionary</a:t>
            </a:r>
            <a:endParaRPr lang="en-US" sz="800" dirty="0">
              <a:latin typeface="Consolas" pitchFamily="49" charset="0"/>
            </a:endParaRPr>
          </a:p>
          <a:p>
            <a:r>
              <a:rPr lang="en-US" sz="1200" dirty="0" smtClean="0"/>
              <a:t>Get each word and its count  </a:t>
            </a:r>
            <a:r>
              <a:rPr lang="en-US" sz="1200" dirty="0"/>
              <a:t>from filtered questions and answers in </a:t>
            </a:r>
            <a:r>
              <a:rPr lang="en-US" sz="1200" dirty="0" smtClean="0"/>
              <a:t>Question and Answer vocab dictionary </a:t>
            </a:r>
            <a:endParaRPr lang="en-US" sz="800" dirty="0">
              <a:latin typeface="Consolas" pitchFamily="49" charset="0"/>
            </a:endParaRPr>
          </a:p>
          <a:p>
            <a:pPr marL="36576" indent="0">
              <a:buNone/>
            </a:pPr>
            <a:endParaRPr lang="en-US" sz="1200" dirty="0" smtClean="0">
              <a:latin typeface="Consolas" pitchFamily="49" charset="0"/>
            </a:endParaRPr>
          </a:p>
          <a:p>
            <a:pPr marL="36576" indent="0">
              <a:buNone/>
            </a:pPr>
            <a:r>
              <a:rPr lang="en-US" sz="1200" dirty="0"/>
              <a:t>Step </a:t>
            </a:r>
            <a:r>
              <a:rPr lang="en-US" sz="1200" dirty="0" smtClean="0"/>
              <a:t>7:</a:t>
            </a:r>
            <a:endParaRPr lang="en-US" sz="1200" dirty="0"/>
          </a:p>
          <a:p>
            <a:r>
              <a:rPr lang="en-US" sz="1200" dirty="0" smtClean="0"/>
              <a:t>Create vocabulary index with total </a:t>
            </a:r>
            <a:r>
              <a:rPr lang="en-US" sz="1200" dirty="0"/>
              <a:t>number of words appear more than 2 </a:t>
            </a:r>
            <a:r>
              <a:rPr lang="en-US" sz="1200" dirty="0" smtClean="0"/>
              <a:t>times in vocab dictionary</a:t>
            </a:r>
          </a:p>
          <a:p>
            <a:pPr marL="36576" lvl="0" indent="0">
              <a:buClr>
                <a:srgbClr val="6EA0B0"/>
              </a:buClr>
              <a:buNone/>
            </a:pPr>
            <a:r>
              <a:rPr lang="en-US" sz="1200" dirty="0" smtClean="0">
                <a:solidFill>
                  <a:prstClr val="white"/>
                </a:solidFill>
                <a:latin typeface="Consolas" pitchFamily="49" charset="0"/>
              </a:rPr>
              <a:t>	</a:t>
            </a:r>
            <a:r>
              <a:rPr lang="en-US" sz="1200" dirty="0" smtClean="0">
                <a:solidFill>
                  <a:schemeClr val="accent2">
                    <a:lumMod val="40000"/>
                    <a:lumOff val="60000"/>
                  </a:schemeClr>
                </a:solidFill>
                <a:latin typeface="Consolas" pitchFamily="49" charset="0"/>
              </a:rPr>
              <a:t>6281 words which appear more appear more than 2 times</a:t>
            </a:r>
            <a:r>
              <a:rPr lang="en-US" sz="1200" dirty="0" smtClean="0">
                <a:solidFill>
                  <a:prstClr val="white"/>
                </a:solidFill>
                <a:latin typeface="Consolas" pitchFamily="49" charset="0"/>
              </a:rPr>
              <a:t> </a:t>
            </a:r>
          </a:p>
          <a:p>
            <a:pPr marL="36576" indent="0">
              <a:buNone/>
            </a:pPr>
            <a:r>
              <a:rPr lang="en-US" sz="1200" dirty="0"/>
              <a:t>Step </a:t>
            </a:r>
            <a:r>
              <a:rPr lang="en-US" sz="1200" dirty="0" smtClean="0"/>
              <a:t>8:</a:t>
            </a:r>
            <a:endParaRPr lang="en-US" sz="1200" dirty="0"/>
          </a:p>
          <a:p>
            <a:r>
              <a:rPr lang="en-US" sz="1200" dirty="0" smtClean="0"/>
              <a:t>For each codes(&lt;EOS&gt;,&lt;PAD&gt;,&lt;UNK&gt;&lt;GO&gt;) </a:t>
            </a:r>
            <a:r>
              <a:rPr lang="en-US" sz="1200" dirty="0"/>
              <a:t>,</a:t>
            </a:r>
            <a:r>
              <a:rPr lang="en-US" sz="1200" dirty="0" smtClean="0"/>
              <a:t>increment vocabulary </a:t>
            </a:r>
            <a:r>
              <a:rPr lang="en-US" sz="1200" dirty="0"/>
              <a:t>index to 1 for each existing code </a:t>
            </a:r>
          </a:p>
          <a:p>
            <a:r>
              <a:rPr lang="en-US" sz="1200" dirty="0"/>
              <a:t>S</a:t>
            </a:r>
            <a:r>
              <a:rPr lang="en-US" sz="1200" dirty="0" smtClean="0"/>
              <a:t>ame </a:t>
            </a:r>
            <a:r>
              <a:rPr lang="en-US" sz="1200" dirty="0"/>
              <a:t>for question and answer vocab</a:t>
            </a:r>
            <a:r>
              <a:rPr lang="en-US" sz="1200" dirty="0" smtClean="0"/>
              <a:t>.</a:t>
            </a:r>
          </a:p>
          <a:p>
            <a:pPr marL="36576" indent="0">
              <a:buNone/>
            </a:pPr>
            <a:r>
              <a:rPr lang="en-US" sz="1200" dirty="0" smtClean="0">
                <a:solidFill>
                  <a:schemeClr val="accent2">
                    <a:lumMod val="40000"/>
                    <a:lumOff val="60000"/>
                  </a:schemeClr>
                </a:solidFill>
                <a:latin typeface="Consolas" pitchFamily="49" charset="0"/>
              </a:rPr>
              <a:t>	Now vocab index will be 6285</a:t>
            </a:r>
          </a:p>
          <a:p>
            <a:pPr marL="36576" indent="0">
              <a:buNone/>
            </a:pPr>
            <a:r>
              <a:rPr lang="en-US" sz="1200" dirty="0"/>
              <a:t>Step </a:t>
            </a:r>
            <a:r>
              <a:rPr lang="en-US" sz="1200" dirty="0" smtClean="0"/>
              <a:t>9:</a:t>
            </a:r>
            <a:endParaRPr lang="en-US" sz="1200" dirty="0"/>
          </a:p>
          <a:p>
            <a:r>
              <a:rPr lang="en-US" sz="1200" dirty="0" smtClean="0"/>
              <a:t>Create index vocabulary from vocabulary index dictionary </a:t>
            </a:r>
          </a:p>
          <a:p>
            <a:pPr marL="36576" indent="0">
              <a:buNone/>
            </a:pPr>
            <a:r>
              <a:rPr lang="en-US" sz="800" dirty="0" smtClean="0">
                <a:solidFill>
                  <a:schemeClr val="accent2">
                    <a:lumMod val="40000"/>
                    <a:lumOff val="60000"/>
                  </a:schemeClr>
                </a:solidFill>
                <a:latin typeface="Consolas" pitchFamily="49" charset="0"/>
              </a:rPr>
              <a:t>	index </a:t>
            </a:r>
            <a:r>
              <a:rPr lang="en-US" sz="800" dirty="0">
                <a:solidFill>
                  <a:schemeClr val="accent2">
                    <a:lumMod val="40000"/>
                    <a:lumOff val="60000"/>
                  </a:schemeClr>
                </a:solidFill>
                <a:latin typeface="Consolas" pitchFamily="49" charset="0"/>
              </a:rPr>
              <a:t>vocabulary </a:t>
            </a:r>
            <a:r>
              <a:rPr lang="en-US" sz="800" i="1" dirty="0" err="1" smtClean="0">
                <a:solidFill>
                  <a:schemeClr val="accent2">
                    <a:lumMod val="40000"/>
                    <a:lumOff val="60000"/>
                  </a:schemeClr>
                </a:solidFill>
                <a:latin typeface="Consolas" pitchFamily="49" charset="0"/>
              </a:rPr>
              <a:t>dict_items</a:t>
            </a:r>
            <a:r>
              <a:rPr lang="en-US" sz="800" i="1" dirty="0">
                <a:solidFill>
                  <a:schemeClr val="accent2">
                    <a:lumMod val="40000"/>
                    <a:lumOff val="60000"/>
                  </a:schemeClr>
                </a:solidFill>
                <a:latin typeface="Consolas" pitchFamily="49" charset="0"/>
              </a:rPr>
              <a:t>([(0, 'what'), (1, 'good'), (2, 'stuff'), (3, 'she'), (4, 'okay'), (5, 'they</a:t>
            </a:r>
            <a:r>
              <a:rPr lang="en-US" sz="800" i="1" dirty="0" smtClean="0">
                <a:solidFill>
                  <a:schemeClr val="accent2">
                    <a:lumMod val="40000"/>
                    <a:lumOff val="60000"/>
                  </a:schemeClr>
                </a:solidFill>
                <a:latin typeface="Consolas" pitchFamily="49" charset="0"/>
              </a:rPr>
              <a:t>'),......</a:t>
            </a:r>
          </a:p>
          <a:p>
            <a:pPr marL="36576" indent="0">
              <a:buNone/>
            </a:pPr>
            <a:r>
              <a:rPr lang="en-US" sz="800" i="1" dirty="0">
                <a:solidFill>
                  <a:schemeClr val="accent2">
                    <a:lumMod val="40000"/>
                    <a:lumOff val="60000"/>
                  </a:schemeClr>
                </a:solidFill>
                <a:latin typeface="Consolas" pitchFamily="49" charset="0"/>
              </a:rPr>
              <a:t>	......., </a:t>
            </a:r>
            <a:r>
              <a:rPr lang="en-US" sz="800" i="1" dirty="0" smtClean="0">
                <a:solidFill>
                  <a:schemeClr val="accent2">
                    <a:lumMod val="40000"/>
                    <a:lumOff val="60000"/>
                  </a:schemeClr>
                </a:solidFill>
                <a:latin typeface="Consolas" pitchFamily="49" charset="0"/>
              </a:rPr>
              <a:t>(</a:t>
            </a:r>
            <a:r>
              <a:rPr lang="en-US" sz="800" i="1" dirty="0">
                <a:solidFill>
                  <a:schemeClr val="accent2">
                    <a:lumMod val="40000"/>
                    <a:lumOff val="60000"/>
                  </a:schemeClr>
                </a:solidFill>
                <a:latin typeface="Consolas" pitchFamily="49" charset="0"/>
              </a:rPr>
              <a:t>6283, '&lt;PAD&gt;'), (6284, '&lt;EOS&gt;'), (6285, '&lt;UNK&gt;'), (6286, '&lt;GO&gt;')])</a:t>
            </a:r>
            <a:endParaRPr lang="en-US" sz="800" i="1" dirty="0" smtClean="0">
              <a:solidFill>
                <a:schemeClr val="accent2">
                  <a:lumMod val="40000"/>
                  <a:lumOff val="60000"/>
                </a:schemeClr>
              </a:solidFill>
              <a:latin typeface="Consolas" pitchFamily="49" charset="0"/>
            </a:endParaRPr>
          </a:p>
          <a:p>
            <a:pPr marL="36576" indent="0">
              <a:buNone/>
            </a:pPr>
            <a:r>
              <a:rPr lang="en-US" sz="1200" i="1" dirty="0" smtClean="0"/>
              <a:t>Step </a:t>
            </a:r>
            <a:r>
              <a:rPr lang="en-US" sz="1200" dirty="0" smtClean="0"/>
              <a:t>10:</a:t>
            </a:r>
          </a:p>
          <a:p>
            <a:r>
              <a:rPr lang="en-US" sz="1200" dirty="0" smtClean="0"/>
              <a:t>Add EOS tag at the end of each answer </a:t>
            </a:r>
            <a:r>
              <a:rPr lang="en-US" sz="1200" dirty="0">
                <a:solidFill>
                  <a:schemeClr val="accent2">
                    <a:lumMod val="40000"/>
                    <a:lumOff val="60000"/>
                  </a:schemeClr>
                </a:solidFill>
                <a:latin typeface="Consolas" pitchFamily="49" charset="0"/>
              </a:rPr>
              <a:t>	</a:t>
            </a:r>
            <a:endParaRPr lang="en-US" sz="1200" dirty="0" smtClean="0">
              <a:solidFill>
                <a:schemeClr val="accent2">
                  <a:lumMod val="40000"/>
                  <a:lumOff val="60000"/>
                </a:schemeClr>
              </a:solidFill>
              <a:latin typeface="Consolas" pitchFamily="49" charset="0"/>
            </a:endParaRPr>
          </a:p>
          <a:p>
            <a:pPr marL="36576" indent="0">
              <a:buNone/>
            </a:pPr>
            <a:r>
              <a:rPr lang="en-US" sz="900" dirty="0" smtClean="0">
                <a:solidFill>
                  <a:schemeClr val="accent2">
                    <a:lumMod val="40000"/>
                    <a:lumOff val="60000"/>
                  </a:schemeClr>
                </a:solidFill>
                <a:latin typeface="Consolas" pitchFamily="49" charset="0"/>
              </a:rPr>
              <a:t>	</a:t>
            </a:r>
            <a:r>
              <a:rPr lang="en-US" sz="900" dirty="0">
                <a:solidFill>
                  <a:schemeClr val="bg2">
                    <a:lumMod val="20000"/>
                    <a:lumOff val="80000"/>
                  </a:schemeClr>
                </a:solidFill>
                <a:latin typeface="Consolas" pitchFamily="49" charset="0"/>
              </a:rPr>
              <a:t>E</a:t>
            </a:r>
            <a:r>
              <a:rPr lang="en-US" sz="900" dirty="0" smtClean="0">
                <a:solidFill>
                  <a:schemeClr val="bg2">
                    <a:lumMod val="20000"/>
                    <a:lumOff val="80000"/>
                  </a:schemeClr>
                </a:solidFill>
                <a:latin typeface="Consolas" pitchFamily="49" charset="0"/>
              </a:rPr>
              <a:t>x: </a:t>
            </a:r>
            <a:r>
              <a:rPr lang="en-US" sz="900" dirty="0" smtClean="0">
                <a:solidFill>
                  <a:schemeClr val="accent2">
                    <a:lumMod val="40000"/>
                    <a:lumOff val="60000"/>
                  </a:schemeClr>
                </a:solidFill>
                <a:latin typeface="Consolas" pitchFamily="49" charset="0"/>
              </a:rPr>
              <a:t>the </a:t>
            </a:r>
            <a:r>
              <a:rPr lang="en-US" sz="900" dirty="0">
                <a:solidFill>
                  <a:schemeClr val="accent2">
                    <a:lumMod val="40000"/>
                    <a:lumOff val="60000"/>
                  </a:schemeClr>
                </a:solidFill>
                <a:latin typeface="Consolas" pitchFamily="49" charset="0"/>
              </a:rPr>
              <a:t>real </a:t>
            </a:r>
            <a:r>
              <a:rPr lang="en-US" sz="900" dirty="0" smtClean="0">
                <a:solidFill>
                  <a:schemeClr val="accent2">
                    <a:lumMod val="40000"/>
                    <a:lumOff val="60000"/>
                  </a:schemeClr>
                </a:solidFill>
                <a:latin typeface="Consolas" pitchFamily="49" charset="0"/>
              </a:rPr>
              <a:t>you    </a:t>
            </a:r>
            <a:r>
              <a:rPr lang="en-US" sz="900" dirty="0" smtClean="0">
                <a:solidFill>
                  <a:schemeClr val="accent2">
                    <a:lumMod val="40000"/>
                    <a:lumOff val="60000"/>
                  </a:schemeClr>
                </a:solidFill>
                <a:latin typeface="Consolas" pitchFamily="49" charset="0"/>
                <a:sym typeface="Wingdings" pitchFamily="2" charset="2"/>
              </a:rPr>
              <a:t>   </a:t>
            </a:r>
            <a:r>
              <a:rPr lang="en-US" sz="900" dirty="0" smtClean="0">
                <a:solidFill>
                  <a:schemeClr val="accent2">
                    <a:lumMod val="40000"/>
                    <a:lumOff val="60000"/>
                  </a:schemeClr>
                </a:solidFill>
                <a:latin typeface="Consolas" pitchFamily="49" charset="0"/>
              </a:rPr>
              <a:t>the </a:t>
            </a:r>
            <a:r>
              <a:rPr lang="en-US" sz="900" dirty="0">
                <a:solidFill>
                  <a:schemeClr val="accent2">
                    <a:lumMod val="40000"/>
                    <a:lumOff val="60000"/>
                  </a:schemeClr>
                </a:solidFill>
                <a:latin typeface="Consolas" pitchFamily="49" charset="0"/>
              </a:rPr>
              <a:t>real you &lt;EOS&gt;</a:t>
            </a:r>
          </a:p>
          <a:p>
            <a:pPr marL="36576" indent="0">
              <a:buNone/>
            </a:pPr>
            <a:endParaRPr lang="en-US" sz="1200" dirty="0">
              <a:solidFill>
                <a:schemeClr val="accent2">
                  <a:lumMod val="40000"/>
                  <a:lumOff val="60000"/>
                </a:schemeClr>
              </a:solidFill>
              <a:latin typeface="Consolas" pitchFamily="49" charset="0"/>
            </a:endParaRPr>
          </a:p>
          <a:p>
            <a:pPr marL="36576" indent="0">
              <a:buNone/>
            </a:pPr>
            <a:r>
              <a:rPr lang="en-US" sz="1200" i="1" dirty="0"/>
              <a:t>Step </a:t>
            </a:r>
            <a:r>
              <a:rPr lang="en-US" sz="1200" dirty="0" smtClean="0"/>
              <a:t>11:</a:t>
            </a:r>
            <a:endParaRPr lang="en-US" sz="1200" dirty="0"/>
          </a:p>
          <a:p>
            <a:r>
              <a:rPr lang="en-US" sz="1200" dirty="0" smtClean="0"/>
              <a:t>Again filter out words in by comparing words in filtered question  and words in vocabulary index</a:t>
            </a:r>
          </a:p>
          <a:p>
            <a:r>
              <a:rPr lang="en-US" sz="1200" dirty="0" smtClean="0"/>
              <a:t>Do the same for filtered answer </a:t>
            </a:r>
            <a:endParaRPr lang="en-US" sz="1200" dirty="0"/>
          </a:p>
          <a:p>
            <a:endParaRPr lang="en-US" sz="1200" dirty="0">
              <a:solidFill>
                <a:schemeClr val="accent2">
                  <a:lumMod val="40000"/>
                  <a:lumOff val="60000"/>
                </a:schemeClr>
              </a:solidFill>
              <a:latin typeface="Consolas" pitchFamily="49" charset="0"/>
            </a:endParaRPr>
          </a:p>
          <a:p>
            <a:pPr marL="36576" lvl="0" indent="0">
              <a:buClr>
                <a:srgbClr val="6EA0B0"/>
              </a:buClr>
              <a:buNone/>
            </a:pPr>
            <a:endParaRPr lang="en-US" sz="1200" dirty="0">
              <a:solidFill>
                <a:prstClr val="white"/>
              </a:solidFill>
              <a:latin typeface="Consolas" pitchFamily="49" charset="0"/>
            </a:endParaRPr>
          </a:p>
          <a:p>
            <a:endParaRPr lang="fr-FR" dirty="0"/>
          </a:p>
        </p:txBody>
      </p:sp>
      <p:sp>
        <p:nvSpPr>
          <p:cNvPr id="4" name="Espace réservé de la date 3"/>
          <p:cNvSpPr>
            <a:spLocks noGrp="1"/>
          </p:cNvSpPr>
          <p:nvPr>
            <p:ph type="dt" sz="half" idx="10"/>
          </p:nvPr>
        </p:nvSpPr>
        <p:spPr/>
        <p:txBody>
          <a:bodyPr/>
          <a:lstStyle/>
          <a:p>
            <a:fld id="{F08E6E70-2522-4ECB-9386-6E4014472BFE}"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21</a:t>
            </a:fld>
            <a:endParaRPr lang="fr-FR" dirty="0"/>
          </a:p>
        </p:txBody>
      </p:sp>
    </p:spTree>
    <p:extLst>
      <p:ext uri="{BB962C8B-B14F-4D97-AF65-F5344CB8AC3E}">
        <p14:creationId xmlns:p14="http://schemas.microsoft.com/office/powerpoint/2010/main" val="2034208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4C1509F0-6BE0-4D14-9759-EF95AE4A36C6}"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22</a:t>
            </a:fld>
            <a:endParaRPr lang="fr-FR" dirty="0"/>
          </a:p>
        </p:txBody>
      </p:sp>
      <p:sp>
        <p:nvSpPr>
          <p:cNvPr id="8" name="ZoneTexte 7"/>
          <p:cNvSpPr txBox="1"/>
          <p:nvPr/>
        </p:nvSpPr>
        <p:spPr>
          <a:xfrm>
            <a:off x="452197"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https://confengine.com/odsc-india-2019/proposal/10176/sequence-to-sequence-learning-with-encoder-decoder-neural-network-models</a:t>
            </a:r>
          </a:p>
        </p:txBody>
      </p:sp>
      <p:sp>
        <p:nvSpPr>
          <p:cNvPr id="7" name="Espace réservé du contenu 6"/>
          <p:cNvSpPr>
            <a:spLocks noGrp="1"/>
          </p:cNvSpPr>
          <p:nvPr>
            <p:ph idx="1"/>
          </p:nvPr>
        </p:nvSpPr>
        <p:spPr>
          <a:xfrm>
            <a:off x="539552" y="620688"/>
            <a:ext cx="7467600" cy="536923"/>
          </a:xfrm>
        </p:spPr>
        <p:txBody>
          <a:bodyPr>
            <a:normAutofit lnSpcReduction="10000"/>
          </a:bodyPr>
          <a:lstStyle/>
          <a:p>
            <a:pPr marL="36576" indent="0">
              <a:buNone/>
            </a:pPr>
            <a:r>
              <a:rPr lang="fr-FR" dirty="0" smtClean="0"/>
              <a:t>Word </a:t>
            </a:r>
            <a:r>
              <a:rPr lang="fr-FR" dirty="0" err="1" smtClean="0"/>
              <a:t>Representation</a:t>
            </a:r>
            <a:r>
              <a:rPr lang="fr-FR" dirty="0" smtClean="0"/>
              <a:t>: One-hot </a:t>
            </a:r>
            <a:endParaRPr lang="fr-FR" dirty="0"/>
          </a:p>
        </p:txBody>
      </p:sp>
      <p:pic>
        <p:nvPicPr>
          <p:cNvPr id="1229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637" y="2132856"/>
            <a:ext cx="7831137" cy="3639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637017" y="1340768"/>
            <a:ext cx="7560840" cy="369332"/>
          </a:xfrm>
          <a:prstGeom prst="rect">
            <a:avLst/>
          </a:prstGeom>
          <a:noFill/>
        </p:spPr>
        <p:txBody>
          <a:bodyPr wrap="square" rtlCol="0">
            <a:spAutoFit/>
          </a:bodyPr>
          <a:lstStyle/>
          <a:p>
            <a:r>
              <a:rPr lang="fr-FR" dirty="0" smtClean="0"/>
              <a:t>No </a:t>
            </a:r>
            <a:r>
              <a:rPr lang="fr-FR" dirty="0" err="1" smtClean="0"/>
              <a:t>semantic</a:t>
            </a:r>
            <a:r>
              <a:rPr lang="fr-FR" dirty="0" smtClean="0"/>
              <a:t> </a:t>
            </a:r>
            <a:r>
              <a:rPr lang="fr-FR" dirty="0" err="1" smtClean="0"/>
              <a:t>meaning</a:t>
            </a:r>
            <a:endParaRPr lang="fr-FR" dirty="0"/>
          </a:p>
        </p:txBody>
      </p:sp>
    </p:spTree>
    <p:extLst>
      <p:ext uri="{BB962C8B-B14F-4D97-AF65-F5344CB8AC3E}">
        <p14:creationId xmlns:p14="http://schemas.microsoft.com/office/powerpoint/2010/main" val="10871732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0B299C35-6BAE-49CE-8B1A-7234ACAAD77F}"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23</a:t>
            </a:fld>
            <a:endParaRPr lang="fr-FR" dirty="0"/>
          </a:p>
        </p:txBody>
      </p:sp>
      <p:sp>
        <p:nvSpPr>
          <p:cNvPr id="8" name="ZoneTexte 7"/>
          <p:cNvSpPr txBox="1"/>
          <p:nvPr/>
        </p:nvSpPr>
        <p:spPr>
          <a:xfrm>
            <a:off x="452197"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https://confengine.com/odsc-india-2019/proposal/10176/sequence-to-sequence-learning-with-encoder-decoder-neural-network-models</a:t>
            </a:r>
          </a:p>
        </p:txBody>
      </p:sp>
      <p:sp>
        <p:nvSpPr>
          <p:cNvPr id="7" name="Espace réservé du contenu 6"/>
          <p:cNvSpPr>
            <a:spLocks noGrp="1"/>
          </p:cNvSpPr>
          <p:nvPr>
            <p:ph idx="1"/>
          </p:nvPr>
        </p:nvSpPr>
        <p:spPr>
          <a:xfrm>
            <a:off x="321385" y="548680"/>
            <a:ext cx="7467600" cy="536923"/>
          </a:xfrm>
        </p:spPr>
        <p:txBody>
          <a:bodyPr>
            <a:normAutofit lnSpcReduction="10000"/>
          </a:bodyPr>
          <a:lstStyle/>
          <a:p>
            <a:pPr marL="36576" indent="0">
              <a:buNone/>
            </a:pPr>
            <a:r>
              <a:rPr lang="fr-FR" dirty="0" smtClean="0"/>
              <a:t>Word </a:t>
            </a:r>
            <a:r>
              <a:rPr lang="fr-FR" dirty="0" err="1" smtClean="0"/>
              <a:t>Embeddings</a:t>
            </a:r>
            <a:endParaRPr lang="fr-FR" dirty="0"/>
          </a:p>
        </p:txBody>
      </p:sp>
      <p:sp>
        <p:nvSpPr>
          <p:cNvPr id="9" name="ZoneTexte 8"/>
          <p:cNvSpPr txBox="1"/>
          <p:nvPr/>
        </p:nvSpPr>
        <p:spPr>
          <a:xfrm>
            <a:off x="321385" y="1093645"/>
            <a:ext cx="7560840" cy="646331"/>
          </a:xfrm>
          <a:prstGeom prst="rect">
            <a:avLst/>
          </a:prstGeom>
          <a:noFill/>
        </p:spPr>
        <p:txBody>
          <a:bodyPr wrap="square" rtlCol="0">
            <a:spAutoFit/>
          </a:bodyPr>
          <a:lstStyle/>
          <a:p>
            <a:r>
              <a:rPr lang="fr-FR" dirty="0" err="1" smtClean="0"/>
              <a:t>Enable</a:t>
            </a:r>
            <a:r>
              <a:rPr lang="fr-FR" dirty="0" smtClean="0"/>
              <a:t> </a:t>
            </a:r>
            <a:r>
              <a:rPr lang="fr-FR" dirty="0" err="1" smtClean="0"/>
              <a:t>semantics</a:t>
            </a:r>
            <a:r>
              <a:rPr lang="fr-FR" dirty="0" smtClean="0"/>
              <a:t>.</a:t>
            </a:r>
          </a:p>
          <a:p>
            <a:r>
              <a:rPr lang="fr-FR" dirty="0" err="1" smtClean="0"/>
              <a:t>Measures</a:t>
            </a:r>
            <a:r>
              <a:rPr lang="fr-FR" dirty="0" smtClean="0"/>
              <a:t> distance </a:t>
            </a:r>
            <a:r>
              <a:rPr lang="fr-FR" dirty="0" err="1" smtClean="0"/>
              <a:t>between</a:t>
            </a:r>
            <a:r>
              <a:rPr lang="fr-FR" dirty="0" smtClean="0"/>
              <a:t> </a:t>
            </a:r>
            <a:r>
              <a:rPr lang="fr-FR" dirty="0" err="1" smtClean="0"/>
              <a:t>words</a:t>
            </a:r>
            <a:r>
              <a:rPr lang="fr-FR" dirty="0" smtClean="0"/>
              <a:t> in </a:t>
            </a:r>
            <a:r>
              <a:rPr lang="fr-FR" dirty="0" err="1" smtClean="0"/>
              <a:t>semantic</a:t>
            </a:r>
            <a:r>
              <a:rPr lang="fr-FR" dirty="0" smtClean="0"/>
              <a:t> </a:t>
            </a:r>
            <a:r>
              <a:rPr lang="fr-FR" dirty="0" err="1" smtClean="0"/>
              <a:t>space</a:t>
            </a:r>
            <a:r>
              <a:rPr lang="fr-FR" dirty="0" smtClean="0"/>
              <a:t> </a:t>
            </a:r>
            <a:endParaRPr lang="fr-FR"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385" y="1916832"/>
            <a:ext cx="855503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28443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87F419DD-CCC9-4187-B9B6-2405ADA28E5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24</a:t>
            </a:fld>
            <a:endParaRPr lang="fr-FR" dirty="0"/>
          </a:p>
        </p:txBody>
      </p:sp>
      <p:sp>
        <p:nvSpPr>
          <p:cNvPr id="8" name="ZoneTexte 7"/>
          <p:cNvSpPr txBox="1"/>
          <p:nvPr/>
        </p:nvSpPr>
        <p:spPr>
          <a:xfrm>
            <a:off x="452197"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https://confengine.com/odsc-india-2019/proposal/10176/sequence-to-sequence-learning-with-encoder-decoder-neural-network-models</a:t>
            </a:r>
          </a:p>
        </p:txBody>
      </p:sp>
      <p:sp>
        <p:nvSpPr>
          <p:cNvPr id="7" name="Espace réservé du contenu 6"/>
          <p:cNvSpPr>
            <a:spLocks noGrp="1"/>
          </p:cNvSpPr>
          <p:nvPr>
            <p:ph idx="1"/>
          </p:nvPr>
        </p:nvSpPr>
        <p:spPr>
          <a:xfrm>
            <a:off x="486514" y="404664"/>
            <a:ext cx="7467600" cy="536923"/>
          </a:xfrm>
        </p:spPr>
        <p:txBody>
          <a:bodyPr>
            <a:normAutofit lnSpcReduction="10000"/>
          </a:bodyPr>
          <a:lstStyle/>
          <a:p>
            <a:pPr marL="36576" indent="0">
              <a:buNone/>
            </a:pPr>
            <a:r>
              <a:rPr lang="fr-FR" dirty="0" err="1" smtClean="0"/>
              <a:t>From</a:t>
            </a:r>
            <a:r>
              <a:rPr lang="fr-FR" dirty="0" smtClean="0"/>
              <a:t> one-hot to </a:t>
            </a:r>
            <a:r>
              <a:rPr lang="fr-FR" dirty="0" err="1" smtClean="0"/>
              <a:t>Embeddings</a:t>
            </a:r>
            <a:endParaRPr lang="fr-FR" dirty="0"/>
          </a:p>
        </p:txBody>
      </p:sp>
      <p:pic>
        <p:nvPicPr>
          <p:cNvPr id="12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482" y="1916832"/>
            <a:ext cx="7192963" cy="3876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ZoneTexte 1"/>
          <p:cNvSpPr txBox="1"/>
          <p:nvPr/>
        </p:nvSpPr>
        <p:spPr>
          <a:xfrm>
            <a:off x="539552" y="1196752"/>
            <a:ext cx="7416824" cy="523220"/>
          </a:xfrm>
          <a:prstGeom prst="rect">
            <a:avLst/>
          </a:prstGeom>
          <a:noFill/>
        </p:spPr>
        <p:txBody>
          <a:bodyPr wrap="square" rtlCol="0">
            <a:spAutoFit/>
          </a:bodyPr>
          <a:lstStyle/>
          <a:p>
            <a:r>
              <a:rPr lang="fr-FR" sz="1400" dirty="0" err="1"/>
              <a:t>Embadding</a:t>
            </a:r>
            <a:r>
              <a:rPr lang="fr-FR" sz="1400" dirty="0"/>
              <a:t> matrix </a:t>
            </a:r>
            <a:r>
              <a:rPr lang="fr-FR" sz="1400" dirty="0" err="1"/>
              <a:t>is</a:t>
            </a:r>
            <a:r>
              <a:rPr lang="fr-FR" sz="1400" dirty="0"/>
              <a:t> a </a:t>
            </a:r>
            <a:r>
              <a:rPr lang="fr-FR" sz="1400" dirty="0" err="1"/>
              <a:t>learned</a:t>
            </a:r>
            <a:r>
              <a:rPr lang="fr-FR" sz="1400" dirty="0"/>
              <a:t> </a:t>
            </a:r>
            <a:r>
              <a:rPr lang="fr-FR" sz="1400" dirty="0" err="1"/>
              <a:t>parameters</a:t>
            </a:r>
            <a:r>
              <a:rPr lang="fr-FR" sz="1400" dirty="0"/>
              <a:t> of the </a:t>
            </a:r>
            <a:r>
              <a:rPr lang="fr-FR" sz="1400" dirty="0" err="1" smtClean="0"/>
              <a:t>model.Embedding</a:t>
            </a:r>
            <a:r>
              <a:rPr lang="fr-FR" sz="1400" dirty="0" smtClean="0"/>
              <a:t> </a:t>
            </a:r>
            <a:r>
              <a:rPr lang="fr-FR" sz="1400" dirty="0" err="1" smtClean="0"/>
              <a:t>vector</a:t>
            </a:r>
            <a:r>
              <a:rPr lang="fr-FR" sz="1400" dirty="0" smtClean="0"/>
              <a:t> for the </a:t>
            </a:r>
            <a:r>
              <a:rPr lang="fr-FR" sz="1400" dirty="0" err="1" smtClean="0"/>
              <a:t>particular</a:t>
            </a:r>
            <a:r>
              <a:rPr lang="fr-FR" sz="1400" dirty="0" smtClean="0"/>
              <a:t> </a:t>
            </a:r>
            <a:r>
              <a:rPr lang="fr-FR" sz="1400" dirty="0" err="1" smtClean="0"/>
              <a:t>word</a:t>
            </a:r>
            <a:endParaRPr lang="fr-FR" sz="1400" dirty="0"/>
          </a:p>
        </p:txBody>
      </p:sp>
    </p:spTree>
    <p:extLst>
      <p:ext uri="{BB962C8B-B14F-4D97-AF65-F5344CB8AC3E}">
        <p14:creationId xmlns:p14="http://schemas.microsoft.com/office/powerpoint/2010/main" val="11745370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0891488-2CE7-4CA9-B1CE-69ABE1069A2E}"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25</a:t>
            </a:fld>
            <a:endParaRPr lang="fr-FR" dirty="0"/>
          </a:p>
        </p:txBody>
      </p:sp>
      <p:sp>
        <p:nvSpPr>
          <p:cNvPr id="2" name="Espace réservé du contenu 1"/>
          <p:cNvSpPr>
            <a:spLocks noGrp="1"/>
          </p:cNvSpPr>
          <p:nvPr>
            <p:ph idx="1"/>
          </p:nvPr>
        </p:nvSpPr>
        <p:spPr>
          <a:xfrm>
            <a:off x="457200" y="1021178"/>
            <a:ext cx="7931224" cy="5104986"/>
          </a:xfrm>
        </p:spPr>
        <p:txBody>
          <a:bodyPr>
            <a:normAutofit/>
          </a:bodyPr>
          <a:lstStyle/>
          <a:p>
            <a:r>
              <a:rPr lang="en-US" sz="1400" dirty="0" err="1"/>
              <a:t>TensorBoard</a:t>
            </a:r>
            <a:r>
              <a:rPr lang="en-US" sz="1400" dirty="0"/>
              <a:t> is a tool for providing the measurements and visualizations needed during the machine learning workflow. It enables tracking experiment metrics like loss and accuracy, visualizing the model graph, projecting </a:t>
            </a:r>
            <a:r>
              <a:rPr lang="en-US" sz="1400" dirty="0" err="1"/>
              <a:t>embeddings</a:t>
            </a:r>
            <a:r>
              <a:rPr lang="en-US" sz="1400" dirty="0"/>
              <a:t> to a lower dimensional space, and much more</a:t>
            </a:r>
            <a:r>
              <a:rPr lang="en-US" sz="1400" dirty="0" smtClean="0"/>
              <a:t>.</a:t>
            </a:r>
          </a:p>
          <a:p>
            <a:endParaRPr lang="en-US" sz="1400" dirty="0"/>
          </a:p>
          <a:p>
            <a:pPr marL="36576" indent="0">
              <a:buNone/>
            </a:pPr>
            <a:endParaRPr lang="en-US" sz="1400" dirty="0" smtClean="0"/>
          </a:p>
          <a:p>
            <a:pPr marL="36576" indent="0">
              <a:buNone/>
            </a:pPr>
            <a:r>
              <a:rPr lang="en-US" sz="1400" dirty="0" smtClean="0"/>
              <a:t>Here we used </a:t>
            </a:r>
            <a:r>
              <a:rPr lang="en-US" sz="1400" dirty="0" err="1" smtClean="0"/>
              <a:t>tensorboard</a:t>
            </a:r>
            <a:r>
              <a:rPr lang="en-US" sz="1400" dirty="0" smtClean="0"/>
              <a:t> for :</a:t>
            </a:r>
          </a:p>
          <a:p>
            <a:pPr marL="36576" indent="0">
              <a:buNone/>
            </a:pPr>
            <a:endParaRPr lang="en-US" sz="1400" dirty="0" smtClean="0"/>
          </a:p>
          <a:p>
            <a:pPr marL="379476" indent="-342900">
              <a:buFont typeface="+mj-lt"/>
              <a:buAutoNum type="arabicPeriod"/>
            </a:pPr>
            <a:r>
              <a:rPr lang="en-US" sz="1400" dirty="0" smtClean="0"/>
              <a:t>Projection (T-</a:t>
            </a:r>
            <a:r>
              <a:rPr lang="en-US" sz="1400" dirty="0" err="1" smtClean="0"/>
              <a:t>sne,PCA</a:t>
            </a:r>
            <a:r>
              <a:rPr lang="en-US" sz="1400" dirty="0" smtClean="0"/>
              <a:t>): </a:t>
            </a:r>
            <a:r>
              <a:rPr lang="en-US" sz="1400" dirty="0"/>
              <a:t>T</a:t>
            </a:r>
            <a:r>
              <a:rPr lang="en-US" sz="1400" dirty="0" smtClean="0"/>
              <a:t>o visualize word embedding in low dimensional space</a:t>
            </a:r>
          </a:p>
          <a:p>
            <a:pPr marL="379476" indent="-342900">
              <a:buFont typeface="+mj-lt"/>
              <a:buAutoNum type="arabicPeriod"/>
            </a:pPr>
            <a:endParaRPr lang="en-US" sz="1400" dirty="0" smtClean="0"/>
          </a:p>
          <a:p>
            <a:pPr marL="379476" indent="-342900">
              <a:buFont typeface="+mj-lt"/>
              <a:buAutoNum type="arabicPeriod"/>
            </a:pPr>
            <a:r>
              <a:rPr lang="en-US" sz="1400" dirty="0" err="1" smtClean="0"/>
              <a:t>Graph:TensorBoard’s</a:t>
            </a:r>
            <a:r>
              <a:rPr lang="en-US" sz="1400" dirty="0"/>
              <a:t> Graphs dashboard is a powerful tool for examining </a:t>
            </a:r>
            <a:r>
              <a:rPr lang="en-US" sz="1400" dirty="0" smtClean="0"/>
              <a:t>our </a:t>
            </a:r>
            <a:r>
              <a:rPr lang="en-US" sz="1400" dirty="0" err="1"/>
              <a:t>TensorFlow</a:t>
            </a:r>
            <a:r>
              <a:rPr lang="en-US" sz="1400" dirty="0"/>
              <a:t> model. </a:t>
            </a:r>
            <a:r>
              <a:rPr lang="en-US" sz="1400" dirty="0" smtClean="0"/>
              <a:t>we </a:t>
            </a:r>
            <a:r>
              <a:rPr lang="en-US" sz="1400" dirty="0"/>
              <a:t>can quickly view a conceptual graph of </a:t>
            </a:r>
            <a:r>
              <a:rPr lang="en-US" sz="1400" dirty="0" smtClean="0"/>
              <a:t>our </a:t>
            </a:r>
            <a:r>
              <a:rPr lang="en-US" sz="1400" dirty="0"/>
              <a:t>model’s structure and ensure it matches </a:t>
            </a:r>
            <a:r>
              <a:rPr lang="en-US" sz="1400" dirty="0" smtClean="0"/>
              <a:t>our </a:t>
            </a:r>
            <a:r>
              <a:rPr lang="en-US" sz="1400" dirty="0"/>
              <a:t>intended design. </a:t>
            </a:r>
            <a:r>
              <a:rPr lang="en-US" sz="1400" dirty="0" smtClean="0"/>
              <a:t>We </a:t>
            </a:r>
            <a:r>
              <a:rPr lang="en-US" sz="1400" dirty="0"/>
              <a:t>can also view a op-level graph to understand how </a:t>
            </a:r>
            <a:r>
              <a:rPr lang="en-US" sz="1400" dirty="0" err="1"/>
              <a:t>TensorFlow</a:t>
            </a:r>
            <a:r>
              <a:rPr lang="en-US" sz="1400" dirty="0"/>
              <a:t> understands </a:t>
            </a:r>
            <a:r>
              <a:rPr lang="en-US" sz="1400" dirty="0" smtClean="0"/>
              <a:t>our </a:t>
            </a:r>
            <a:r>
              <a:rPr lang="en-US" sz="1400" dirty="0"/>
              <a:t>program</a:t>
            </a:r>
            <a:r>
              <a:rPr lang="en-US" sz="1400" dirty="0" smtClean="0"/>
              <a:t>.</a:t>
            </a:r>
          </a:p>
          <a:p>
            <a:pPr marL="379476" indent="-342900">
              <a:buFont typeface="+mj-lt"/>
              <a:buAutoNum type="arabicPeriod"/>
            </a:pPr>
            <a:endParaRPr lang="en-US" sz="1400" dirty="0"/>
          </a:p>
          <a:p>
            <a:pPr marL="379476" indent="-342900">
              <a:buFont typeface="+mj-lt"/>
              <a:buAutoNum type="arabicPeriod"/>
            </a:pPr>
            <a:r>
              <a:rPr lang="en-US" sz="1400" dirty="0" err="1" smtClean="0"/>
              <a:t>Scalar:To</a:t>
            </a:r>
            <a:r>
              <a:rPr lang="en-US" sz="1400" dirty="0" smtClean="0"/>
              <a:t> visualize plot of </a:t>
            </a:r>
            <a:r>
              <a:rPr lang="en-US" sz="1400" dirty="0" err="1" smtClean="0"/>
              <a:t>accuracy,loss</a:t>
            </a:r>
            <a:r>
              <a:rPr lang="en-US" sz="1400" dirty="0" smtClean="0"/>
              <a:t> during training and validation</a:t>
            </a:r>
          </a:p>
          <a:p>
            <a:pPr marL="36576" indent="0">
              <a:buNone/>
            </a:pPr>
            <a:endParaRPr lang="fr-FR" sz="1400" dirty="0" smtClean="0"/>
          </a:p>
          <a:p>
            <a:pPr marL="36576" indent="0">
              <a:buNone/>
            </a:pPr>
            <a:endParaRPr lang="fr-FR" sz="1050" i="1" dirty="0" smtClean="0">
              <a:solidFill>
                <a:schemeClr val="accent1">
                  <a:lumMod val="40000"/>
                  <a:lumOff val="60000"/>
                </a:schemeClr>
              </a:solidFill>
            </a:endParaRPr>
          </a:p>
          <a:p>
            <a:pPr marL="36576" indent="0">
              <a:buNone/>
            </a:pPr>
            <a:endParaRPr lang="fr-FR" sz="1050" i="1" dirty="0">
              <a:solidFill>
                <a:schemeClr val="accent1">
                  <a:lumMod val="40000"/>
                  <a:lumOff val="60000"/>
                </a:schemeClr>
              </a:solidFill>
            </a:endParaRPr>
          </a:p>
          <a:p>
            <a:pPr marL="36576" indent="0">
              <a:buNone/>
            </a:pPr>
            <a:r>
              <a:rPr lang="fr-FR" sz="1050" i="1" dirty="0" err="1" smtClean="0">
                <a:solidFill>
                  <a:schemeClr val="accent1">
                    <a:lumMod val="40000"/>
                    <a:lumOff val="60000"/>
                  </a:schemeClr>
                </a:solidFill>
              </a:rPr>
              <a:t>Note:A</a:t>
            </a:r>
            <a:r>
              <a:rPr lang="fr-FR" sz="1050" i="1" dirty="0" smtClean="0">
                <a:solidFill>
                  <a:schemeClr val="accent1">
                    <a:lumMod val="40000"/>
                    <a:lumOff val="60000"/>
                  </a:schemeClr>
                </a:solidFill>
              </a:rPr>
              <a:t> </a:t>
            </a:r>
            <a:r>
              <a:rPr lang="fr-FR" sz="1050" i="1" dirty="0" err="1" smtClean="0">
                <a:solidFill>
                  <a:schemeClr val="accent1">
                    <a:lumMod val="40000"/>
                    <a:lumOff val="60000"/>
                  </a:schemeClr>
                </a:solidFill>
              </a:rPr>
              <a:t>review</a:t>
            </a:r>
            <a:r>
              <a:rPr lang="fr-FR" sz="1050" i="1" dirty="0" smtClean="0">
                <a:solidFill>
                  <a:schemeClr val="accent1">
                    <a:lumMod val="40000"/>
                    <a:lumOff val="60000"/>
                  </a:schemeClr>
                </a:solidFill>
              </a:rPr>
              <a:t> and </a:t>
            </a:r>
            <a:r>
              <a:rPr lang="fr-FR" sz="1050" i="1" dirty="0" err="1" smtClean="0">
                <a:solidFill>
                  <a:schemeClr val="accent1">
                    <a:lumMod val="40000"/>
                    <a:lumOff val="60000"/>
                  </a:schemeClr>
                </a:solidFill>
              </a:rPr>
              <a:t>screenshots</a:t>
            </a:r>
            <a:r>
              <a:rPr lang="fr-FR" sz="1050" i="1" dirty="0" smtClean="0">
                <a:solidFill>
                  <a:schemeClr val="accent1">
                    <a:lumMod val="40000"/>
                    <a:lumOff val="60000"/>
                  </a:schemeClr>
                </a:solidFill>
              </a:rPr>
              <a:t> are </a:t>
            </a:r>
            <a:r>
              <a:rPr lang="fr-FR" sz="1050" i="1" dirty="0" err="1" smtClean="0">
                <a:solidFill>
                  <a:schemeClr val="accent1">
                    <a:lumMod val="40000"/>
                    <a:lumOff val="60000"/>
                  </a:schemeClr>
                </a:solidFill>
              </a:rPr>
              <a:t>provided</a:t>
            </a:r>
            <a:r>
              <a:rPr lang="fr-FR" sz="1050" i="1" dirty="0" smtClean="0">
                <a:solidFill>
                  <a:schemeClr val="accent1">
                    <a:lumMod val="40000"/>
                    <a:lumOff val="60000"/>
                  </a:schemeClr>
                </a:solidFill>
              </a:rPr>
              <a:t> in </a:t>
            </a:r>
            <a:r>
              <a:rPr lang="fr-FR" sz="1050" i="1" dirty="0" err="1" smtClean="0">
                <a:solidFill>
                  <a:schemeClr val="accent1">
                    <a:lumMod val="40000"/>
                    <a:lumOff val="60000"/>
                  </a:schemeClr>
                </a:solidFill>
              </a:rPr>
              <a:t>upcoming</a:t>
            </a:r>
            <a:r>
              <a:rPr lang="fr-FR" sz="1050" i="1" dirty="0" smtClean="0">
                <a:solidFill>
                  <a:schemeClr val="accent1">
                    <a:lumMod val="40000"/>
                    <a:lumOff val="60000"/>
                  </a:schemeClr>
                </a:solidFill>
              </a:rPr>
              <a:t> </a:t>
            </a:r>
            <a:r>
              <a:rPr lang="fr-FR" sz="1050" i="1" dirty="0" err="1" smtClean="0">
                <a:solidFill>
                  <a:schemeClr val="accent1">
                    <a:lumMod val="40000"/>
                    <a:lumOff val="60000"/>
                  </a:schemeClr>
                </a:solidFill>
              </a:rPr>
              <a:t>slide</a:t>
            </a:r>
            <a:endParaRPr lang="fr-FR" sz="1050" i="1" dirty="0">
              <a:solidFill>
                <a:schemeClr val="accent1">
                  <a:lumMod val="40000"/>
                  <a:lumOff val="60000"/>
                </a:schemeClr>
              </a:solidFill>
            </a:endParaRPr>
          </a:p>
        </p:txBody>
      </p:sp>
      <p:sp>
        <p:nvSpPr>
          <p:cNvPr id="3" name="ZoneTexte 2"/>
          <p:cNvSpPr txBox="1"/>
          <p:nvPr/>
        </p:nvSpPr>
        <p:spPr>
          <a:xfrm>
            <a:off x="522750" y="497957"/>
            <a:ext cx="4968552" cy="523220"/>
          </a:xfrm>
          <a:prstGeom prst="rect">
            <a:avLst/>
          </a:prstGeom>
          <a:noFill/>
        </p:spPr>
        <p:txBody>
          <a:bodyPr wrap="square" rtlCol="0">
            <a:spAutoFit/>
          </a:bodyPr>
          <a:lstStyle/>
          <a:p>
            <a:r>
              <a:rPr lang="en-US" sz="2800" dirty="0" err="1"/>
              <a:t>TensorBoard</a:t>
            </a:r>
            <a:r>
              <a:rPr lang="en-US" sz="2800" dirty="0"/>
              <a:t> </a:t>
            </a:r>
            <a:r>
              <a:rPr lang="fr-FR" dirty="0" smtClean="0"/>
              <a:t>:</a:t>
            </a:r>
            <a:endParaRPr lang="fr-FR" dirty="0"/>
          </a:p>
        </p:txBody>
      </p:sp>
    </p:spTree>
    <p:extLst>
      <p:ext uri="{BB962C8B-B14F-4D97-AF65-F5344CB8AC3E}">
        <p14:creationId xmlns:p14="http://schemas.microsoft.com/office/powerpoint/2010/main" val="3548289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CC728B8-7E3D-4D7E-A417-ADDEE985D97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26</a:t>
            </a:fld>
            <a:endParaRPr lang="fr-FR" dirty="0"/>
          </a:p>
        </p:txBody>
      </p:sp>
      <p:pic>
        <p:nvPicPr>
          <p:cNvPr id="7" name="Word Embessing.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7200" y="836712"/>
            <a:ext cx="8291264" cy="5256584"/>
          </a:xfrm>
        </p:spPr>
      </p:pic>
      <p:sp>
        <p:nvSpPr>
          <p:cNvPr id="8" name="ZoneTexte 7"/>
          <p:cNvSpPr txBox="1"/>
          <p:nvPr/>
        </p:nvSpPr>
        <p:spPr>
          <a:xfrm>
            <a:off x="467544" y="260648"/>
            <a:ext cx="8208912" cy="369332"/>
          </a:xfrm>
          <a:prstGeom prst="rect">
            <a:avLst/>
          </a:prstGeom>
          <a:noFill/>
        </p:spPr>
        <p:txBody>
          <a:bodyPr wrap="square" rtlCol="0">
            <a:spAutoFit/>
          </a:bodyPr>
          <a:lstStyle/>
          <a:p>
            <a:r>
              <a:rPr lang="fr-FR" b="1" dirty="0" err="1" smtClean="0"/>
              <a:t>Visualizing</a:t>
            </a:r>
            <a:r>
              <a:rPr lang="fr-FR" b="1" dirty="0" smtClean="0"/>
              <a:t> Word </a:t>
            </a:r>
            <a:r>
              <a:rPr lang="fr-FR" b="1" dirty="0" err="1" smtClean="0"/>
              <a:t>Embedding</a:t>
            </a:r>
            <a:r>
              <a:rPr lang="fr-FR" b="1" dirty="0" smtClean="0"/>
              <a:t> </a:t>
            </a:r>
            <a:r>
              <a:rPr lang="fr-FR" b="1" dirty="0" err="1" smtClean="0"/>
              <a:t>using</a:t>
            </a:r>
            <a:r>
              <a:rPr lang="fr-FR" b="1" dirty="0" smtClean="0"/>
              <a:t> </a:t>
            </a:r>
            <a:r>
              <a:rPr lang="fr-FR" b="1" dirty="0" err="1" smtClean="0"/>
              <a:t>Projectior</a:t>
            </a:r>
            <a:r>
              <a:rPr lang="fr-FR" b="1" dirty="0" smtClean="0"/>
              <a:t> in </a:t>
            </a:r>
            <a:r>
              <a:rPr lang="fr-FR" b="1" dirty="0" err="1" smtClean="0"/>
              <a:t>Tensorboard</a:t>
            </a:r>
            <a:endParaRPr lang="fr-FR" b="1" dirty="0"/>
          </a:p>
        </p:txBody>
      </p:sp>
    </p:spTree>
    <p:extLst>
      <p:ext uri="{BB962C8B-B14F-4D97-AF65-F5344CB8AC3E}">
        <p14:creationId xmlns:p14="http://schemas.microsoft.com/office/powerpoint/2010/main" val="36847578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88BE62F7-E196-4B55-80AB-1EF3A8C9BBA6}"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27</a:t>
            </a:fld>
            <a:endParaRPr lang="fr-FR" dirty="0"/>
          </a:p>
        </p:txBody>
      </p:sp>
      <p:sp>
        <p:nvSpPr>
          <p:cNvPr id="8" name="ZoneTexte 7"/>
          <p:cNvSpPr txBox="1"/>
          <p:nvPr/>
        </p:nvSpPr>
        <p:spPr>
          <a:xfrm>
            <a:off x="452197" y="6072390"/>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https://chaitjo.github.io/context-embeddings/</a:t>
            </a:r>
          </a:p>
        </p:txBody>
      </p:sp>
      <p:sp>
        <p:nvSpPr>
          <p:cNvPr id="7" name="Espace réservé du contenu 6"/>
          <p:cNvSpPr>
            <a:spLocks noGrp="1"/>
          </p:cNvSpPr>
          <p:nvPr>
            <p:ph idx="1"/>
          </p:nvPr>
        </p:nvSpPr>
        <p:spPr>
          <a:xfrm>
            <a:off x="486514" y="404664"/>
            <a:ext cx="7467600" cy="536923"/>
          </a:xfrm>
        </p:spPr>
        <p:txBody>
          <a:bodyPr>
            <a:normAutofit lnSpcReduction="10000"/>
          </a:bodyPr>
          <a:lstStyle/>
          <a:p>
            <a:pPr marL="36576" indent="0">
              <a:buNone/>
            </a:pPr>
            <a:r>
              <a:rPr lang="fr-FR" dirty="0" err="1" smtClean="0"/>
              <a:t>BidirectionalRNN</a:t>
            </a:r>
            <a:endParaRPr lang="fr-FR" dirty="0"/>
          </a:p>
        </p:txBody>
      </p:sp>
      <p:sp>
        <p:nvSpPr>
          <p:cNvPr id="2" name="ZoneTexte 1"/>
          <p:cNvSpPr txBox="1"/>
          <p:nvPr/>
        </p:nvSpPr>
        <p:spPr>
          <a:xfrm>
            <a:off x="539552" y="980728"/>
            <a:ext cx="8280920" cy="738664"/>
          </a:xfrm>
          <a:prstGeom prst="rect">
            <a:avLst/>
          </a:prstGeom>
          <a:noFill/>
        </p:spPr>
        <p:txBody>
          <a:bodyPr wrap="square" rtlCol="0">
            <a:spAutoFit/>
          </a:bodyPr>
          <a:lstStyle/>
          <a:p>
            <a:r>
              <a:rPr lang="en-US" sz="1400" dirty="0"/>
              <a:t>Bidirectional Recurrent Neural Networks (BRNN) connect two hidden layers of opposite directions to the same output. With this form of generative deep learning, the output layer can get information from past (backwards) and future (forward) states simultaneously.</a:t>
            </a:r>
            <a:endParaRPr lang="fr-FR" sz="1400" dirty="0"/>
          </a:p>
        </p:txBody>
      </p:sp>
      <p:pic>
        <p:nvPicPr>
          <p:cNvPr id="5122" name="Picture 2" descr="capital_abcd: Modelling Context in Word Embeddings | Chaitanya Josh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818217"/>
            <a:ext cx="8294085" cy="411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4960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19C8897C-0FAA-4450-8833-50024520CBE9}"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28</a:t>
            </a:fld>
            <a:endParaRPr lang="fr-FR" dirty="0"/>
          </a:p>
        </p:txBody>
      </p:sp>
      <p:sp>
        <p:nvSpPr>
          <p:cNvPr id="2" name="Espace réservé du contenu 1"/>
          <p:cNvSpPr>
            <a:spLocks noGrp="1"/>
          </p:cNvSpPr>
          <p:nvPr>
            <p:ph idx="1"/>
          </p:nvPr>
        </p:nvSpPr>
        <p:spPr>
          <a:xfrm>
            <a:off x="179512" y="764704"/>
            <a:ext cx="8624158" cy="5184576"/>
          </a:xfrm>
        </p:spPr>
        <p:txBody>
          <a:bodyPr>
            <a:normAutofit/>
          </a:bodyPr>
          <a:lstStyle/>
          <a:p>
            <a:pPr fontAlgn="base"/>
            <a:endParaRPr lang="en-US" sz="1600" dirty="0" smtClean="0"/>
          </a:p>
          <a:p>
            <a:pPr fontAlgn="base"/>
            <a:r>
              <a:rPr lang="en-US" sz="1600" dirty="0"/>
              <a:t>F</a:t>
            </a:r>
            <a:r>
              <a:rPr lang="en-US" sz="1600" dirty="0" smtClean="0"/>
              <a:t>reeing </a:t>
            </a:r>
            <a:r>
              <a:rPr lang="en-US" sz="1600" dirty="0"/>
              <a:t>the encoder-decoder architecture from the fixed-length internal representation.</a:t>
            </a:r>
          </a:p>
          <a:p>
            <a:pPr fontAlgn="base"/>
            <a:r>
              <a:rPr lang="en-US" sz="1600" dirty="0"/>
              <a:t>A</a:t>
            </a:r>
            <a:r>
              <a:rPr lang="en-US" sz="1600" dirty="0" smtClean="0"/>
              <a:t>chieved </a:t>
            </a:r>
            <a:r>
              <a:rPr lang="en-US" sz="1600" dirty="0"/>
              <a:t>by keeping the intermediate outputs from the encoder LSTM from each step of the input sequence and training the model to learn to pay selective attention to these inputs and relate them to items in the output sequence</a:t>
            </a:r>
            <a:r>
              <a:rPr lang="en-US" sz="1600" dirty="0" smtClean="0"/>
              <a:t>.</a:t>
            </a:r>
          </a:p>
          <a:p>
            <a:pPr marL="36576" indent="0" fontAlgn="base">
              <a:buNone/>
            </a:pPr>
            <a:endParaRPr lang="en-US" sz="1600" dirty="0" smtClean="0"/>
          </a:p>
          <a:p>
            <a:pPr fontAlgn="base"/>
            <a:endParaRPr lang="en-US" sz="1600" i="1" dirty="0"/>
          </a:p>
          <a:p>
            <a:pPr marL="36576" indent="0" fontAlgn="base">
              <a:buNone/>
            </a:pPr>
            <a:endParaRPr lang="en-US" sz="1600" i="1" dirty="0" smtClean="0"/>
          </a:p>
          <a:p>
            <a:pPr marL="36576" indent="0" fontAlgn="base">
              <a:buNone/>
            </a:pPr>
            <a:r>
              <a:rPr lang="en-US" sz="1600" i="1" dirty="0" smtClean="0"/>
              <a:t>Each </a:t>
            </a:r>
            <a:r>
              <a:rPr lang="en-US" sz="1600" i="1" dirty="0"/>
              <a:t>time the proposed model generates a word in a translation, it (soft-)searches for a set of positions in a source sentence where the most relevant information is concentrated. The model then predicts a target word based on the context vectors associated with these source positions and all the previous generated target words</a:t>
            </a:r>
            <a:r>
              <a:rPr lang="en-US" sz="1600" i="1" dirty="0" smtClean="0"/>
              <a:t>.</a:t>
            </a:r>
          </a:p>
          <a:p>
            <a:pPr marL="36576" indent="0" fontAlgn="base">
              <a:buNone/>
            </a:pPr>
            <a:endParaRPr lang="en-US" sz="1600" i="1" dirty="0" smtClean="0"/>
          </a:p>
          <a:p>
            <a:pPr marL="36576" indent="0" fontAlgn="base">
              <a:buNone/>
            </a:pPr>
            <a:r>
              <a:rPr lang="en-US" sz="1600" i="1" dirty="0" smtClean="0"/>
              <a:t>… it encodes the input sentence into a sequence of vectors and chooses a subset of these vectors adaptively while decoding the translation. This frees a neural translation model from having to squash all the information of a source sentence, regardless of its length, into a fixed-length vector.</a:t>
            </a:r>
          </a:p>
          <a:p>
            <a:pPr fontAlgn="base"/>
            <a:endParaRPr lang="en-US" sz="1800" dirty="0" smtClean="0"/>
          </a:p>
          <a:p>
            <a:endParaRPr lang="fr-FR" dirty="0"/>
          </a:p>
        </p:txBody>
      </p:sp>
      <p:sp>
        <p:nvSpPr>
          <p:cNvPr id="3" name="ZoneTexte 2"/>
          <p:cNvSpPr txBox="1"/>
          <p:nvPr/>
        </p:nvSpPr>
        <p:spPr>
          <a:xfrm>
            <a:off x="520568" y="188640"/>
            <a:ext cx="4968552" cy="523220"/>
          </a:xfrm>
          <a:prstGeom prst="rect">
            <a:avLst/>
          </a:prstGeom>
          <a:noFill/>
        </p:spPr>
        <p:txBody>
          <a:bodyPr wrap="square" rtlCol="0">
            <a:spAutoFit/>
          </a:bodyPr>
          <a:lstStyle/>
          <a:p>
            <a:r>
              <a:rPr lang="fr-FR" sz="2800" dirty="0" smtClean="0"/>
              <a:t>Attention </a:t>
            </a:r>
            <a:r>
              <a:rPr lang="fr-FR" sz="2800" dirty="0" err="1" smtClean="0"/>
              <a:t>Mechanism</a:t>
            </a:r>
            <a:r>
              <a:rPr lang="fr-FR" dirty="0" smtClean="0"/>
              <a:t>:</a:t>
            </a:r>
            <a:endParaRPr lang="fr-FR" dirty="0"/>
          </a:p>
        </p:txBody>
      </p:sp>
      <p:sp>
        <p:nvSpPr>
          <p:cNvPr id="9" name="ZoneTexte 8"/>
          <p:cNvSpPr txBox="1"/>
          <p:nvPr/>
        </p:nvSpPr>
        <p:spPr>
          <a:xfrm>
            <a:off x="522750" y="6022758"/>
            <a:ext cx="8280920" cy="400110"/>
          </a:xfrm>
          <a:prstGeom prst="rect">
            <a:avLst/>
          </a:prstGeom>
          <a:noFill/>
        </p:spPr>
        <p:txBody>
          <a:bodyPr wrap="square" rtlCol="0">
            <a:spAutoFit/>
          </a:bodyPr>
          <a:lstStyle/>
          <a:p>
            <a:r>
              <a:rPr lang="fr-FR" sz="1000" i="1" dirty="0" smtClean="0">
                <a:solidFill>
                  <a:schemeClr val="accent2">
                    <a:lumMod val="75000"/>
                  </a:schemeClr>
                </a:solidFill>
              </a:rPr>
              <a:t>Source: </a:t>
            </a:r>
            <a:r>
              <a:rPr lang="en-US" sz="1000" i="1" dirty="0">
                <a:solidFill>
                  <a:schemeClr val="accent2">
                    <a:lumMod val="75000"/>
                  </a:schemeClr>
                </a:solidFill>
              </a:rPr>
              <a:t>— </a:t>
            </a:r>
            <a:r>
              <a:rPr lang="en-US" sz="1000" i="1" dirty="0" err="1">
                <a:solidFill>
                  <a:schemeClr val="accent2">
                    <a:lumMod val="75000"/>
                  </a:schemeClr>
                </a:solidFill>
              </a:rPr>
              <a:t>Dzmitry</a:t>
            </a:r>
            <a:r>
              <a:rPr lang="en-US" sz="1000" i="1" dirty="0">
                <a:solidFill>
                  <a:schemeClr val="accent2">
                    <a:lumMod val="75000"/>
                  </a:schemeClr>
                </a:solidFill>
              </a:rPr>
              <a:t> </a:t>
            </a:r>
            <a:r>
              <a:rPr lang="en-US" sz="1000" i="1" dirty="0" err="1">
                <a:solidFill>
                  <a:schemeClr val="accent2">
                    <a:lumMod val="75000"/>
                  </a:schemeClr>
                </a:solidFill>
              </a:rPr>
              <a:t>Bahdanau</a:t>
            </a:r>
            <a:r>
              <a:rPr lang="en-US" sz="1000" i="1" dirty="0">
                <a:solidFill>
                  <a:schemeClr val="accent2">
                    <a:lumMod val="75000"/>
                  </a:schemeClr>
                </a:solidFill>
              </a:rPr>
              <a:t>, et al., Neural machine translation by jointly learning to align and translate, 2015</a:t>
            </a:r>
          </a:p>
          <a:p>
            <a:endParaRPr lang="fr-FR" sz="1000" i="1" dirty="0">
              <a:solidFill>
                <a:schemeClr val="accent2">
                  <a:lumMod val="75000"/>
                </a:schemeClr>
              </a:solidFill>
            </a:endParaRPr>
          </a:p>
        </p:txBody>
      </p:sp>
    </p:spTree>
    <p:extLst>
      <p:ext uri="{BB962C8B-B14F-4D97-AF65-F5344CB8AC3E}">
        <p14:creationId xmlns:p14="http://schemas.microsoft.com/office/powerpoint/2010/main" val="304155672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63513A0E-DBC2-44C0-918F-2698C9DDB1F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29</a:t>
            </a:fld>
            <a:endParaRPr lang="fr-FR" dirty="0"/>
          </a:p>
        </p:txBody>
      </p:sp>
      <p:sp>
        <p:nvSpPr>
          <p:cNvPr id="2" name="Espace réservé du contenu 1"/>
          <p:cNvSpPr>
            <a:spLocks noGrp="1"/>
          </p:cNvSpPr>
          <p:nvPr>
            <p:ph idx="1"/>
          </p:nvPr>
        </p:nvSpPr>
        <p:spPr>
          <a:xfrm>
            <a:off x="506524" y="1081563"/>
            <a:ext cx="7467600" cy="5001580"/>
          </a:xfrm>
        </p:spPr>
        <p:txBody>
          <a:bodyPr>
            <a:normAutofit/>
          </a:bodyPr>
          <a:lstStyle/>
          <a:p>
            <a:pPr fontAlgn="base"/>
            <a:endParaRPr lang="en-US" sz="1800" dirty="0"/>
          </a:p>
          <a:p>
            <a:endParaRPr lang="fr-FR" dirty="0"/>
          </a:p>
        </p:txBody>
      </p:sp>
      <p:sp>
        <p:nvSpPr>
          <p:cNvPr id="3" name="ZoneTexte 2"/>
          <p:cNvSpPr txBox="1"/>
          <p:nvPr/>
        </p:nvSpPr>
        <p:spPr>
          <a:xfrm>
            <a:off x="528293" y="116632"/>
            <a:ext cx="7560840" cy="1169551"/>
          </a:xfrm>
          <a:prstGeom prst="rect">
            <a:avLst/>
          </a:prstGeom>
          <a:noFill/>
        </p:spPr>
        <p:txBody>
          <a:bodyPr wrap="square" rtlCol="0">
            <a:spAutoFit/>
          </a:bodyPr>
          <a:lstStyle/>
          <a:p>
            <a:r>
              <a:rPr lang="fr-FR" sz="2400" b="1" dirty="0" err="1" smtClean="0"/>
              <a:t>Bahdanau</a:t>
            </a:r>
            <a:r>
              <a:rPr lang="fr-FR" sz="2400" b="1" dirty="0" smtClean="0"/>
              <a:t> </a:t>
            </a:r>
            <a:r>
              <a:rPr lang="fr-FR" sz="2400" b="1" dirty="0" err="1" smtClean="0"/>
              <a:t>Attention:</a:t>
            </a:r>
            <a:r>
              <a:rPr lang="fr-FR" sz="2400" dirty="0" err="1"/>
              <a:t>Additive</a:t>
            </a:r>
            <a:r>
              <a:rPr lang="fr-FR" sz="2400" dirty="0"/>
              <a:t> Attention</a:t>
            </a:r>
          </a:p>
          <a:p>
            <a:endParaRPr lang="fr-FR" sz="2800" b="1" dirty="0"/>
          </a:p>
          <a:p>
            <a:endParaRPr lang="fr-FR" dirty="0"/>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2060847"/>
            <a:ext cx="4464496" cy="3766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507040" y="6043564"/>
            <a:ext cx="8280920" cy="400110"/>
          </a:xfrm>
          <a:prstGeom prst="rect">
            <a:avLst/>
          </a:prstGeom>
          <a:noFill/>
        </p:spPr>
        <p:txBody>
          <a:bodyPr wrap="square" rtlCol="0">
            <a:spAutoFit/>
          </a:bodyPr>
          <a:lstStyle/>
          <a:p>
            <a:r>
              <a:rPr lang="fr-FR" sz="1000" i="1" dirty="0">
                <a:solidFill>
                  <a:schemeClr val="accent2">
                    <a:lumMod val="75000"/>
                  </a:schemeClr>
                </a:solidFill>
              </a:rPr>
              <a:t>Source: https://blog.floydhub.com/content/images/2019/09/Slide38.JPG</a:t>
            </a:r>
          </a:p>
          <a:p>
            <a:endParaRPr lang="fr-FR" sz="1000" i="1" dirty="0">
              <a:solidFill>
                <a:schemeClr val="accent2">
                  <a:lumMod val="75000"/>
                </a:schemeClr>
              </a:solidFill>
            </a:endParaRPr>
          </a:p>
        </p:txBody>
      </p:sp>
      <p:sp>
        <p:nvSpPr>
          <p:cNvPr id="11" name="ZoneTexte 10"/>
          <p:cNvSpPr txBox="1"/>
          <p:nvPr/>
        </p:nvSpPr>
        <p:spPr>
          <a:xfrm>
            <a:off x="507040" y="547519"/>
            <a:ext cx="8280920" cy="1184940"/>
          </a:xfrm>
          <a:prstGeom prst="rect">
            <a:avLst/>
          </a:prstGeom>
          <a:noFill/>
        </p:spPr>
        <p:txBody>
          <a:bodyPr wrap="square" rtlCol="0">
            <a:spAutoFit/>
          </a:bodyPr>
          <a:lstStyle/>
          <a:p>
            <a:r>
              <a:rPr lang="en-US" sz="1600" dirty="0"/>
              <a:t>A</a:t>
            </a:r>
            <a:r>
              <a:rPr lang="en-US" sz="1600" dirty="0" smtClean="0"/>
              <a:t>ligning </a:t>
            </a:r>
            <a:r>
              <a:rPr lang="en-US" sz="1600" dirty="0"/>
              <a:t>the decoder with the relevant input sentences and implementing </a:t>
            </a:r>
            <a:r>
              <a:rPr lang="en-US" sz="1600" dirty="0" smtClean="0"/>
              <a:t> Attention.</a:t>
            </a:r>
          </a:p>
          <a:p>
            <a:endParaRPr lang="en-US" sz="1100" i="1" dirty="0" smtClean="0"/>
          </a:p>
          <a:p>
            <a:r>
              <a:rPr lang="en-US" sz="1100" i="1" dirty="0" smtClean="0"/>
              <a:t>The </a:t>
            </a:r>
            <a:r>
              <a:rPr lang="en-US" sz="1100" i="1" dirty="0"/>
              <a:t>proposed approach provides an intuitive way to inspect the (soft-)alignment between the words in a generated translation and those in a source sentence. This is done by visualizing the annotation weights… Each row of a matrix in each plot indicates the weights associated with the annotations. From this we see which positions in the source sentence were considered more important when generating the target word</a:t>
            </a:r>
            <a:endParaRPr lang="fr-FR" sz="11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8024" y="2060847"/>
            <a:ext cx="4263223" cy="3766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5415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88640"/>
            <a:ext cx="7467600" cy="648072"/>
          </a:xfrm>
        </p:spPr>
        <p:txBody>
          <a:bodyPr>
            <a:normAutofit/>
          </a:bodyPr>
          <a:lstStyle/>
          <a:p>
            <a:r>
              <a:rPr lang="fr-FR" sz="3600" dirty="0" smtClean="0"/>
              <a:t>Table of Content:</a:t>
            </a:r>
            <a:endParaRPr lang="fr-FR" sz="3600" dirty="0"/>
          </a:p>
        </p:txBody>
      </p:sp>
      <p:sp>
        <p:nvSpPr>
          <p:cNvPr id="3" name="Espace réservé du contenu 2"/>
          <p:cNvSpPr>
            <a:spLocks noGrp="1"/>
          </p:cNvSpPr>
          <p:nvPr>
            <p:ph idx="1"/>
          </p:nvPr>
        </p:nvSpPr>
        <p:spPr>
          <a:xfrm>
            <a:off x="467544" y="908720"/>
            <a:ext cx="8136904" cy="5472608"/>
          </a:xfrm>
        </p:spPr>
        <p:txBody>
          <a:bodyPr>
            <a:normAutofit lnSpcReduction="10000"/>
          </a:bodyPr>
          <a:lstStyle/>
          <a:p>
            <a:r>
              <a:rPr lang="en-US" sz="2200" dirty="0" smtClean="0"/>
              <a:t>Introduction</a:t>
            </a:r>
          </a:p>
          <a:p>
            <a:r>
              <a:rPr lang="en-US" sz="2200" dirty="0" smtClean="0"/>
              <a:t>Data collection and preprocessing</a:t>
            </a:r>
          </a:p>
          <a:p>
            <a:r>
              <a:rPr lang="en-US" sz="2200" dirty="0" smtClean="0"/>
              <a:t>Building the model:</a:t>
            </a:r>
          </a:p>
          <a:p>
            <a:pPr lvl="2"/>
            <a:r>
              <a:rPr lang="en-US" sz="1700" dirty="0" smtClean="0"/>
              <a:t>LSTM Architecture </a:t>
            </a:r>
          </a:p>
          <a:p>
            <a:pPr lvl="2"/>
            <a:r>
              <a:rPr lang="en-US" sz="1700" dirty="0" smtClean="0"/>
              <a:t>Encoder Decoder model</a:t>
            </a:r>
          </a:p>
          <a:p>
            <a:pPr lvl="2"/>
            <a:r>
              <a:rPr lang="en-US" sz="1700" dirty="0" smtClean="0"/>
              <a:t>Word embedding for encoder and decoder</a:t>
            </a:r>
          </a:p>
          <a:p>
            <a:pPr lvl="2"/>
            <a:r>
              <a:rPr lang="en-US" sz="1700" dirty="0" smtClean="0"/>
              <a:t>Attention mechanism</a:t>
            </a:r>
          </a:p>
          <a:p>
            <a:pPr lvl="2"/>
            <a:r>
              <a:rPr lang="en-US" sz="1700" dirty="0" err="1" smtClean="0"/>
              <a:t>GreedyEmbedding</a:t>
            </a:r>
            <a:r>
              <a:rPr lang="en-US" sz="1700" dirty="0" smtClean="0"/>
              <a:t> helper</a:t>
            </a:r>
          </a:p>
          <a:p>
            <a:pPr lvl="2"/>
            <a:r>
              <a:rPr lang="en-US" sz="1700" dirty="0" smtClean="0"/>
              <a:t>Optimization</a:t>
            </a:r>
          </a:p>
          <a:p>
            <a:r>
              <a:rPr lang="en-US" sz="2200" dirty="0" smtClean="0"/>
              <a:t>Evaluation metrics </a:t>
            </a:r>
            <a:r>
              <a:rPr lang="en-US" sz="2200" dirty="0" err="1" smtClean="0"/>
              <a:t>comparision</a:t>
            </a:r>
            <a:endParaRPr lang="en-US" sz="2200" dirty="0" smtClean="0"/>
          </a:p>
          <a:p>
            <a:r>
              <a:rPr lang="en-US" sz="2200" dirty="0" smtClean="0"/>
              <a:t>Testing the model</a:t>
            </a:r>
          </a:p>
          <a:p>
            <a:r>
              <a:rPr lang="en-US" sz="2200" dirty="0" smtClean="0"/>
              <a:t>Model Parameters optimization</a:t>
            </a:r>
          </a:p>
          <a:p>
            <a:r>
              <a:rPr lang="en-US" sz="2200" dirty="0" smtClean="0"/>
              <a:t>Future Improvement</a:t>
            </a:r>
          </a:p>
          <a:p>
            <a:r>
              <a:rPr lang="en-US" sz="2200" dirty="0" smtClean="0"/>
              <a:t>Conclusion</a:t>
            </a:r>
          </a:p>
          <a:p>
            <a:r>
              <a:rPr lang="en-US" sz="2200" dirty="0" smtClean="0"/>
              <a:t>References</a:t>
            </a:r>
          </a:p>
          <a:p>
            <a:endParaRPr lang="en-US" dirty="0"/>
          </a:p>
          <a:p>
            <a:endParaRPr lang="en-US" dirty="0" smtClean="0"/>
          </a:p>
        </p:txBody>
      </p:sp>
      <p:sp>
        <p:nvSpPr>
          <p:cNvPr id="4" name="Espace réservé de la date 3"/>
          <p:cNvSpPr>
            <a:spLocks noGrp="1"/>
          </p:cNvSpPr>
          <p:nvPr>
            <p:ph type="dt" sz="half" idx="10"/>
          </p:nvPr>
        </p:nvSpPr>
        <p:spPr/>
        <p:txBody>
          <a:bodyPr/>
          <a:lstStyle/>
          <a:p>
            <a:fld id="{0D9F4D9D-E50D-4BE7-AF9B-AE5D0836A731}" type="datetime1">
              <a:rPr lang="fr-FR" smtClean="0"/>
              <a:t>28/05/2020</a:t>
            </a:fld>
            <a:endParaRPr lang="fr-FR"/>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a:t>
            </a:fld>
            <a:endParaRPr lang="fr-FR"/>
          </a:p>
        </p:txBody>
      </p:sp>
      <p:sp>
        <p:nvSpPr>
          <p:cNvPr id="8" name="AutoShape 5" descr="File:Tensorflow logo.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9" name="AutoShape 7" descr="File:Tensorflow logo.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4104"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5911" y="1654541"/>
            <a:ext cx="1224136" cy="1080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5"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240" y="5229200"/>
            <a:ext cx="2067807" cy="6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6" name="Picture 1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18193" y="477713"/>
            <a:ext cx="996045" cy="968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7" name="Picture 1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90229" y="3501008"/>
            <a:ext cx="1851971" cy="711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691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916805E-BB20-4F41-8FDD-64C82EC4BCD2}"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dirty="0" smtClean="0"/>
              <a:t>Copyright © 2020, </a:t>
            </a:r>
            <a:r>
              <a:rPr lang="fr-FR" dirty="0" err="1" smtClean="0"/>
              <a:t>Abonia</a:t>
            </a:r>
            <a:r>
              <a:rPr lang="fr-FR" dirty="0" smtClean="0"/>
              <a:t> </a:t>
            </a:r>
            <a:r>
              <a:rPr lang="fr-FR" dirty="0" err="1" smtClean="0"/>
              <a:t>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30</a:t>
            </a:fld>
            <a:endParaRPr lang="fr-FR" dirty="0"/>
          </a:p>
        </p:txBody>
      </p:sp>
      <p:sp>
        <p:nvSpPr>
          <p:cNvPr id="3" name="ZoneTexte 2"/>
          <p:cNvSpPr txBox="1"/>
          <p:nvPr/>
        </p:nvSpPr>
        <p:spPr>
          <a:xfrm>
            <a:off x="395536" y="116632"/>
            <a:ext cx="7433626" cy="523220"/>
          </a:xfrm>
          <a:prstGeom prst="rect">
            <a:avLst/>
          </a:prstGeom>
          <a:noFill/>
        </p:spPr>
        <p:txBody>
          <a:bodyPr wrap="square" rtlCol="0">
            <a:spAutoFit/>
          </a:bodyPr>
          <a:lstStyle/>
          <a:p>
            <a:r>
              <a:rPr lang="fr-FR" sz="2800" dirty="0" smtClean="0"/>
              <a:t>Encoder-</a:t>
            </a:r>
            <a:r>
              <a:rPr lang="fr-FR" sz="2800" dirty="0" err="1" smtClean="0"/>
              <a:t>Decoder</a:t>
            </a:r>
            <a:r>
              <a:rPr lang="fr-FR" sz="2800" dirty="0" smtClean="0"/>
              <a:t> model(</a:t>
            </a:r>
            <a:r>
              <a:rPr lang="fr-FR" sz="2800" dirty="0" err="1" smtClean="0"/>
              <a:t>Greedy</a:t>
            </a:r>
            <a:r>
              <a:rPr lang="fr-FR" sz="2800" dirty="0" smtClean="0"/>
              <a:t> </a:t>
            </a:r>
            <a:r>
              <a:rPr lang="fr-FR" sz="2800" dirty="0" err="1" smtClean="0"/>
              <a:t>Inference</a:t>
            </a:r>
            <a:r>
              <a:rPr lang="fr-FR" sz="2800" dirty="0" smtClean="0"/>
              <a:t>):</a:t>
            </a:r>
            <a:endParaRPr lang="fr-FR" sz="2800" dirty="0"/>
          </a:p>
        </p:txBody>
      </p:sp>
      <p:pic>
        <p:nvPicPr>
          <p:cNvPr id="1433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772816"/>
            <a:ext cx="8280920" cy="409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ZoneTexte 6"/>
          <p:cNvSpPr txBox="1"/>
          <p:nvPr/>
        </p:nvSpPr>
        <p:spPr>
          <a:xfrm>
            <a:off x="402708" y="908720"/>
            <a:ext cx="7865674" cy="523220"/>
          </a:xfrm>
          <a:prstGeom prst="rect">
            <a:avLst/>
          </a:prstGeom>
          <a:noFill/>
        </p:spPr>
        <p:txBody>
          <a:bodyPr wrap="square" rtlCol="0">
            <a:spAutoFit/>
          </a:bodyPr>
          <a:lstStyle/>
          <a:p>
            <a:r>
              <a:rPr lang="en-US" sz="1400" dirty="0" smtClean="0"/>
              <a:t>Greedy </a:t>
            </a:r>
            <a:r>
              <a:rPr lang="en-US" sz="1400" dirty="0"/>
              <a:t>search that selects the most likely word at each step in the output sequence </a:t>
            </a:r>
            <a:r>
              <a:rPr lang="en-US" sz="1400" dirty="0" smtClean="0"/>
              <a:t>OR  </a:t>
            </a:r>
            <a:r>
              <a:rPr lang="en-US" sz="1400" dirty="0"/>
              <a:t>Return the words which have maximum probability </a:t>
            </a:r>
            <a:r>
              <a:rPr lang="en-US" sz="1400" dirty="0" smtClean="0"/>
              <a:t>at the </a:t>
            </a:r>
            <a:r>
              <a:rPr lang="en-US" sz="1400" dirty="0"/>
              <a:t>time </a:t>
            </a:r>
            <a:endParaRPr lang="fr-FR" sz="1400" dirty="0"/>
          </a:p>
        </p:txBody>
      </p:sp>
      <p:sp>
        <p:nvSpPr>
          <p:cNvPr id="10" name="ZoneTexte 9"/>
          <p:cNvSpPr txBox="1"/>
          <p:nvPr/>
        </p:nvSpPr>
        <p:spPr>
          <a:xfrm>
            <a:off x="323528" y="6043564"/>
            <a:ext cx="8280920" cy="246221"/>
          </a:xfrm>
          <a:prstGeom prst="rect">
            <a:avLst/>
          </a:prstGeom>
          <a:noFill/>
        </p:spPr>
        <p:txBody>
          <a:bodyPr wrap="square" rtlCol="0">
            <a:spAutoFit/>
          </a:bodyPr>
          <a:lstStyle/>
          <a:p>
            <a:r>
              <a:rPr lang="fr-FR" sz="1000" i="1" dirty="0" smtClean="0">
                <a:solidFill>
                  <a:schemeClr val="accent2">
                    <a:lumMod val="75000"/>
                  </a:schemeClr>
                </a:solidFill>
              </a:rPr>
              <a:t>Source: </a:t>
            </a:r>
            <a:r>
              <a:rPr lang="fr-FR" sz="1000" i="1" dirty="0">
                <a:solidFill>
                  <a:schemeClr val="accent2">
                    <a:lumMod val="75000"/>
                  </a:schemeClr>
                </a:solidFill>
              </a:rPr>
              <a:t>https://confengine.com/odsc-india-2019/proposal/10176/sequence-to-sequence-learning-with-encoder-decoder-neural-network-models</a:t>
            </a:r>
          </a:p>
        </p:txBody>
      </p:sp>
    </p:spTree>
    <p:extLst>
      <p:ext uri="{BB962C8B-B14F-4D97-AF65-F5344CB8AC3E}">
        <p14:creationId xmlns:p14="http://schemas.microsoft.com/office/powerpoint/2010/main" val="211810281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030F175E-D605-45C5-9335-F6454F40F8D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31</a:t>
            </a:fld>
            <a:endParaRPr lang="fr-FR" dirty="0"/>
          </a:p>
        </p:txBody>
      </p:sp>
      <p:sp>
        <p:nvSpPr>
          <p:cNvPr id="2" name="Espace réservé du contenu 1"/>
          <p:cNvSpPr>
            <a:spLocks noGrp="1"/>
          </p:cNvSpPr>
          <p:nvPr>
            <p:ph idx="1"/>
          </p:nvPr>
        </p:nvSpPr>
        <p:spPr>
          <a:xfrm>
            <a:off x="503955" y="764704"/>
            <a:ext cx="8291264" cy="5688632"/>
          </a:xfrm>
        </p:spPr>
        <p:txBody>
          <a:bodyPr>
            <a:normAutofit/>
          </a:bodyPr>
          <a:lstStyle/>
          <a:p>
            <a:pPr marL="36576" indent="0">
              <a:buNone/>
            </a:pPr>
            <a:endParaRPr lang="en-US" sz="2000" dirty="0" smtClean="0"/>
          </a:p>
          <a:p>
            <a:r>
              <a:rPr lang="en-US" sz="1700" dirty="0" smtClean="0"/>
              <a:t>The </a:t>
            </a:r>
            <a:r>
              <a:rPr lang="en-US" sz="1700" dirty="0"/>
              <a:t>method computes individual adaptive learning rates for different </a:t>
            </a:r>
            <a:r>
              <a:rPr lang="en-US" sz="1700" dirty="0" smtClean="0"/>
              <a:t>parameters.</a:t>
            </a:r>
          </a:p>
          <a:p>
            <a:endParaRPr lang="en-US" sz="1700" dirty="0" smtClean="0"/>
          </a:p>
          <a:p>
            <a:endParaRPr lang="en-US" sz="1700" dirty="0" smtClean="0"/>
          </a:p>
          <a:p>
            <a:r>
              <a:rPr lang="en-US" sz="1700" dirty="0" smtClean="0"/>
              <a:t>Adam </a:t>
            </a:r>
            <a:r>
              <a:rPr lang="en-US" sz="1700" dirty="0"/>
              <a:t>as combining the advantages of two other extensions of stochastic gradient descent. </a:t>
            </a:r>
            <a:endParaRPr lang="en-US" sz="1700" dirty="0" smtClean="0"/>
          </a:p>
          <a:p>
            <a:pPr lvl="1"/>
            <a:r>
              <a:rPr lang="en-US" sz="1300" b="1" dirty="0" smtClean="0"/>
              <a:t>Adaptive Gradient Algorithm (</a:t>
            </a:r>
            <a:r>
              <a:rPr lang="en-US" sz="1300" b="1" dirty="0" err="1" smtClean="0"/>
              <a:t>AdaGrad</a:t>
            </a:r>
            <a:r>
              <a:rPr lang="en-US" sz="1300" b="1" dirty="0" smtClean="0"/>
              <a:t>)</a:t>
            </a:r>
            <a:r>
              <a:rPr lang="en-US" sz="1300" dirty="0" smtClean="0"/>
              <a:t> that maintains a per-parameter learning rate that improves performance on problems with sparse gradients (e.g. natural language and computer vision problems).</a:t>
            </a:r>
          </a:p>
          <a:p>
            <a:pPr lvl="1"/>
            <a:r>
              <a:rPr lang="en-US" sz="1300" b="1" dirty="0" smtClean="0"/>
              <a:t>Root </a:t>
            </a:r>
            <a:r>
              <a:rPr lang="en-US" sz="1300" b="1" dirty="0"/>
              <a:t>Mean Square Propagation (</a:t>
            </a:r>
            <a:r>
              <a:rPr lang="en-US" sz="1300" b="1" dirty="0" err="1"/>
              <a:t>RMSProp</a:t>
            </a:r>
            <a:r>
              <a:rPr lang="en-US" sz="1300" b="1" dirty="0"/>
              <a:t>)</a:t>
            </a:r>
            <a:r>
              <a:rPr lang="en-US" sz="1300" dirty="0"/>
              <a:t> that also maintains per-parameter learning rates that are adapted based on the average of recent magnitudes of the gradients for the weight (e.g. how quickly it is changing). This means the algorithm does well on online and non-stationary problems (e.g. noisy). </a:t>
            </a:r>
            <a:endParaRPr lang="en-US" sz="1700" dirty="0" smtClean="0"/>
          </a:p>
          <a:p>
            <a:endParaRPr lang="en-US" sz="1700" dirty="0" smtClean="0"/>
          </a:p>
          <a:p>
            <a:endParaRPr lang="en-US" sz="1700" dirty="0" smtClean="0"/>
          </a:p>
          <a:p>
            <a:r>
              <a:rPr lang="en-US" sz="1700" dirty="0" smtClean="0"/>
              <a:t>Instead </a:t>
            </a:r>
            <a:r>
              <a:rPr lang="en-US" sz="1700" dirty="0"/>
              <a:t>of adapting the parameter learning rates based on the average first moment (the mean) as in </a:t>
            </a:r>
            <a:r>
              <a:rPr lang="en-US" sz="1700" dirty="0" err="1"/>
              <a:t>RMSProp</a:t>
            </a:r>
            <a:r>
              <a:rPr lang="en-US" sz="1700" dirty="0"/>
              <a:t>, Adam also makes use of the average of the second moments of the gradients (the </a:t>
            </a:r>
            <a:r>
              <a:rPr lang="en-US" sz="1700" dirty="0" err="1"/>
              <a:t>uncentered</a:t>
            </a:r>
            <a:r>
              <a:rPr lang="en-US" sz="1700" dirty="0"/>
              <a:t> variance).</a:t>
            </a:r>
          </a:p>
          <a:p>
            <a:pPr marL="36576" indent="0">
              <a:buNone/>
            </a:pPr>
            <a:endParaRPr lang="fr-FR" sz="2000" dirty="0"/>
          </a:p>
        </p:txBody>
      </p:sp>
      <p:sp>
        <p:nvSpPr>
          <p:cNvPr id="3" name="ZoneTexte 2"/>
          <p:cNvSpPr txBox="1"/>
          <p:nvPr/>
        </p:nvSpPr>
        <p:spPr>
          <a:xfrm>
            <a:off x="522750" y="116632"/>
            <a:ext cx="4968552" cy="830997"/>
          </a:xfrm>
          <a:prstGeom prst="rect">
            <a:avLst/>
          </a:prstGeom>
          <a:noFill/>
        </p:spPr>
        <p:txBody>
          <a:bodyPr wrap="square" rtlCol="0">
            <a:spAutoFit/>
          </a:bodyPr>
          <a:lstStyle/>
          <a:p>
            <a:pPr marL="36576" lvl="0">
              <a:spcBef>
                <a:spcPct val="20000"/>
              </a:spcBef>
              <a:buClr>
                <a:srgbClr val="6EA0B0"/>
              </a:buClr>
              <a:buSzPct val="80000"/>
            </a:pPr>
            <a:r>
              <a:rPr lang="fr-FR" sz="2800" dirty="0" err="1" smtClean="0"/>
              <a:t>Optimizer</a:t>
            </a:r>
            <a:r>
              <a:rPr lang="fr-FR" dirty="0" err="1" smtClean="0"/>
              <a:t>:</a:t>
            </a:r>
            <a:r>
              <a:rPr lang="fr-FR" sz="3000" dirty="0" err="1">
                <a:solidFill>
                  <a:prstClr val="white"/>
                </a:solidFill>
              </a:rPr>
              <a:t>Adam</a:t>
            </a:r>
            <a:r>
              <a:rPr lang="fr-FR" sz="3000" dirty="0">
                <a:solidFill>
                  <a:prstClr val="white"/>
                </a:solidFill>
              </a:rPr>
              <a:t> </a:t>
            </a:r>
            <a:r>
              <a:rPr lang="fr-FR" sz="3000" dirty="0" err="1">
                <a:solidFill>
                  <a:prstClr val="white"/>
                </a:solidFill>
              </a:rPr>
              <a:t>Optimizer</a:t>
            </a:r>
            <a:endParaRPr lang="fr-FR" sz="3000" dirty="0">
              <a:solidFill>
                <a:prstClr val="white"/>
              </a:solidFill>
            </a:endParaRPr>
          </a:p>
          <a:p>
            <a:endParaRPr lang="fr-FR" dirty="0"/>
          </a:p>
        </p:txBody>
      </p:sp>
    </p:spTree>
    <p:extLst>
      <p:ext uri="{BB962C8B-B14F-4D97-AF65-F5344CB8AC3E}">
        <p14:creationId xmlns:p14="http://schemas.microsoft.com/office/powerpoint/2010/main" val="364146682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1A27D0FC-C56F-4B64-AE05-F00BE1153D32}"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32</a:t>
            </a:fld>
            <a:endParaRPr lang="fr-FR" dirty="0"/>
          </a:p>
        </p:txBody>
      </p:sp>
      <p:sp>
        <p:nvSpPr>
          <p:cNvPr id="2" name="Espace réservé du contenu 1"/>
          <p:cNvSpPr>
            <a:spLocks noGrp="1"/>
          </p:cNvSpPr>
          <p:nvPr>
            <p:ph idx="1"/>
          </p:nvPr>
        </p:nvSpPr>
        <p:spPr>
          <a:xfrm>
            <a:off x="457200" y="1021178"/>
            <a:ext cx="7467600" cy="5104986"/>
          </a:xfrm>
        </p:spPr>
        <p:txBody>
          <a:bodyPr>
            <a:normAutofit/>
          </a:bodyPr>
          <a:lstStyle/>
          <a:p>
            <a:r>
              <a:rPr lang="en-US" sz="1400" dirty="0"/>
              <a:t>Weighted cross-entropy loss for a sequence of </a:t>
            </a:r>
            <a:r>
              <a:rPr lang="en-US" sz="1400" dirty="0" err="1"/>
              <a:t>logits</a:t>
            </a:r>
            <a:r>
              <a:rPr lang="en-US" sz="1400" dirty="0"/>
              <a:t>.</a:t>
            </a:r>
            <a:endParaRPr lang="fr-FR" sz="1400" dirty="0"/>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err="1" smtClean="0"/>
              <a:t>Loss</a:t>
            </a:r>
            <a:r>
              <a:rPr lang="fr-FR" dirty="0" smtClean="0"/>
              <a:t>:</a:t>
            </a:r>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0048" y="1484784"/>
            <a:ext cx="8136904" cy="407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522750" y="6022758"/>
            <a:ext cx="8280920" cy="246221"/>
          </a:xfrm>
          <a:prstGeom prst="rect">
            <a:avLst/>
          </a:prstGeom>
          <a:noFill/>
        </p:spPr>
        <p:txBody>
          <a:bodyPr wrap="square" rtlCol="0">
            <a:spAutoFit/>
          </a:bodyPr>
          <a:lstStyle/>
          <a:p>
            <a:r>
              <a:rPr lang="fr-FR" sz="1000" i="1" dirty="0">
                <a:solidFill>
                  <a:schemeClr val="accent2">
                    <a:lumMod val="75000"/>
                  </a:schemeClr>
                </a:solidFill>
              </a:rPr>
              <a:t>Source: https://www.udacity.com/course/ud730</a:t>
            </a:r>
          </a:p>
        </p:txBody>
      </p:sp>
    </p:spTree>
    <p:extLst>
      <p:ext uri="{BB962C8B-B14F-4D97-AF65-F5344CB8AC3E}">
        <p14:creationId xmlns:p14="http://schemas.microsoft.com/office/powerpoint/2010/main" val="8134407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23669CDE-EB8E-4E8D-861C-991B21FDC225}"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33</a:t>
            </a:fld>
            <a:endParaRPr lang="fr-FR" dirty="0"/>
          </a:p>
        </p:txBody>
      </p:sp>
      <p:sp>
        <p:nvSpPr>
          <p:cNvPr id="2" name="Espace réservé du contenu 1"/>
          <p:cNvSpPr>
            <a:spLocks noGrp="1"/>
          </p:cNvSpPr>
          <p:nvPr>
            <p:ph idx="1"/>
          </p:nvPr>
        </p:nvSpPr>
        <p:spPr>
          <a:xfrm>
            <a:off x="386051" y="2060848"/>
            <a:ext cx="4392488" cy="4929411"/>
          </a:xfrm>
        </p:spPr>
        <p:txBody>
          <a:bodyPr>
            <a:normAutofit/>
          </a:bodyPr>
          <a:lstStyle/>
          <a:p>
            <a:pPr>
              <a:buFont typeface="Arial" pitchFamily="34" charset="0"/>
              <a:buChar char="•"/>
            </a:pPr>
            <a:r>
              <a:rPr lang="en-US" sz="1600" dirty="0" err="1" smtClean="0">
                <a:solidFill>
                  <a:srgbClr val="D4D4D4"/>
                </a:solidFill>
                <a:latin typeface="Consolas"/>
              </a:rPr>
              <a:t>batch_size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rnn_size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embed_size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learning_rate</a:t>
            </a:r>
            <a:r>
              <a:rPr lang="en-US" sz="1600" dirty="0" smtClean="0">
                <a:solidFill>
                  <a:srgbClr val="D4D4D4"/>
                </a:solidFill>
                <a:latin typeface="Consolas"/>
              </a:rPr>
              <a:t> = </a:t>
            </a:r>
            <a:r>
              <a:rPr lang="en-US" sz="1600" dirty="0" smtClean="0">
                <a:solidFill>
                  <a:srgbClr val="B5CEA8"/>
                </a:solidFill>
                <a:latin typeface="Consolas"/>
              </a:rPr>
              <a:t>0.001</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keep_prob</a:t>
            </a:r>
            <a:r>
              <a:rPr lang="en-US" sz="1600" dirty="0" smtClean="0">
                <a:solidFill>
                  <a:srgbClr val="D4D4D4"/>
                </a:solidFill>
                <a:latin typeface="Consolas"/>
              </a:rPr>
              <a:t> = </a:t>
            </a:r>
            <a:r>
              <a:rPr lang="en-US" sz="1600" dirty="0" smtClean="0">
                <a:solidFill>
                  <a:srgbClr val="B5CEA8"/>
                </a:solidFill>
                <a:latin typeface="Consolas"/>
              </a:rPr>
              <a:t>0.75</a:t>
            </a:r>
            <a:endParaRPr lang="en-US" sz="1600" dirty="0" smtClean="0">
              <a:solidFill>
                <a:srgbClr val="D4D4D4"/>
              </a:solidFill>
              <a:latin typeface="Consolas"/>
            </a:endParaRPr>
          </a:p>
          <a:p>
            <a:pPr>
              <a:buFont typeface="Arial" pitchFamily="34" charset="0"/>
              <a:buChar char="•"/>
            </a:pPr>
            <a:r>
              <a:rPr lang="en-US" sz="1600" dirty="0" smtClean="0">
                <a:solidFill>
                  <a:srgbClr val="D4D4D4"/>
                </a:solidFill>
                <a:latin typeface="Consolas"/>
              </a:rPr>
              <a:t>epochs = </a:t>
            </a:r>
            <a:r>
              <a:rPr lang="en-US" sz="1600" dirty="0" smtClean="0">
                <a:solidFill>
                  <a:srgbClr val="B5CEA8"/>
                </a:solidFill>
                <a:latin typeface="Consolas"/>
              </a:rPr>
              <a:t>500</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model_dir</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saved_model_weights</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save_path</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model_saver</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min_learning_rate</a:t>
            </a:r>
            <a:r>
              <a:rPr lang="en-US" sz="1600" dirty="0" smtClean="0">
                <a:solidFill>
                  <a:srgbClr val="D4D4D4"/>
                </a:solidFill>
                <a:latin typeface="Consolas"/>
              </a:rPr>
              <a:t> = </a:t>
            </a:r>
            <a:r>
              <a:rPr lang="en-US" sz="1600" dirty="0" smtClean="0">
                <a:solidFill>
                  <a:srgbClr val="B5CEA8"/>
                </a:solidFill>
                <a:latin typeface="Consolas"/>
              </a:rPr>
              <a:t>0.0001</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learning_rate_decay</a:t>
            </a:r>
            <a:r>
              <a:rPr lang="en-US" sz="1600" dirty="0" smtClean="0">
                <a:solidFill>
                  <a:srgbClr val="D4D4D4"/>
                </a:solidFill>
                <a:latin typeface="Consolas"/>
              </a:rPr>
              <a:t> = </a:t>
            </a:r>
            <a:r>
              <a:rPr lang="en-US" sz="1600" dirty="0" smtClean="0">
                <a:solidFill>
                  <a:srgbClr val="B5CEA8"/>
                </a:solidFill>
                <a:latin typeface="Consolas"/>
              </a:rPr>
              <a:t>0.9</a:t>
            </a:r>
            <a:r>
              <a:rPr lang="en-US" sz="2600" dirty="0">
                <a:solidFill>
                  <a:srgbClr val="D4D4D4"/>
                </a:solidFill>
                <a:latin typeface="Consolas"/>
              </a:rPr>
              <a:t/>
            </a:r>
            <a:br>
              <a:rPr lang="en-US" sz="2600" dirty="0">
                <a:solidFill>
                  <a:srgbClr val="D4D4D4"/>
                </a:solidFill>
                <a:latin typeface="Consolas"/>
              </a:rPr>
            </a:br>
            <a:endParaRPr lang="en-US" sz="2600" dirty="0">
              <a:solidFill>
                <a:srgbClr val="D4D4D4"/>
              </a:solidFill>
              <a:latin typeface="Consolas"/>
            </a:endParaRPr>
          </a:p>
          <a:p>
            <a:endParaRPr lang="fr-FR" dirty="0"/>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smtClean="0"/>
              <a:t>Configuration</a:t>
            </a:r>
            <a:r>
              <a:rPr lang="fr-FR" dirty="0" smtClean="0"/>
              <a:t>:</a:t>
            </a:r>
            <a:endParaRPr lang="fr-FR" dirty="0"/>
          </a:p>
        </p:txBody>
      </p:sp>
      <p:sp>
        <p:nvSpPr>
          <p:cNvPr id="7" name="Espace réservé du contenu 1"/>
          <p:cNvSpPr txBox="1">
            <a:spLocks/>
          </p:cNvSpPr>
          <p:nvPr/>
        </p:nvSpPr>
        <p:spPr>
          <a:xfrm>
            <a:off x="4764878" y="2060848"/>
            <a:ext cx="4271617" cy="4929411"/>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a:buFont typeface="Arial" pitchFamily="34" charset="0"/>
              <a:buChar char="•"/>
            </a:pPr>
            <a:r>
              <a:rPr lang="en-US" sz="1600" dirty="0" err="1" smtClean="0">
                <a:solidFill>
                  <a:srgbClr val="D4D4D4"/>
                </a:solidFill>
                <a:latin typeface="Consolas"/>
              </a:rPr>
              <a:t>batch_size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rnn_size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embed_size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learning_rate</a:t>
            </a:r>
            <a:r>
              <a:rPr lang="en-US" sz="1600" dirty="0" smtClean="0">
                <a:solidFill>
                  <a:srgbClr val="D4D4D4"/>
                </a:solidFill>
                <a:latin typeface="Consolas"/>
              </a:rPr>
              <a:t> = </a:t>
            </a:r>
            <a:r>
              <a:rPr lang="en-US" sz="1600" dirty="0" smtClean="0">
                <a:solidFill>
                  <a:srgbClr val="B5CEA8"/>
                </a:solidFill>
                <a:latin typeface="Consolas"/>
              </a:rPr>
              <a:t>0.001</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keep_prob</a:t>
            </a:r>
            <a:r>
              <a:rPr lang="en-US" sz="1600" dirty="0" smtClean="0">
                <a:solidFill>
                  <a:srgbClr val="D4D4D4"/>
                </a:solidFill>
                <a:latin typeface="Consolas"/>
              </a:rPr>
              <a:t> = </a:t>
            </a:r>
            <a:r>
              <a:rPr lang="en-US" sz="1600" dirty="0" smtClean="0">
                <a:solidFill>
                  <a:srgbClr val="B5CEA8"/>
                </a:solidFill>
                <a:latin typeface="Consolas"/>
              </a:rPr>
              <a:t>0.75</a:t>
            </a:r>
            <a:endParaRPr lang="en-US" sz="1600" dirty="0" smtClean="0">
              <a:solidFill>
                <a:srgbClr val="D4D4D4"/>
              </a:solidFill>
              <a:latin typeface="Consolas"/>
            </a:endParaRPr>
          </a:p>
          <a:p>
            <a:pPr>
              <a:buFont typeface="Arial" pitchFamily="34" charset="0"/>
              <a:buChar char="•"/>
            </a:pPr>
            <a:r>
              <a:rPr lang="en-US" sz="1600" dirty="0" smtClean="0">
                <a:solidFill>
                  <a:srgbClr val="D4D4D4"/>
                </a:solidFill>
                <a:latin typeface="Consolas"/>
              </a:rPr>
              <a:t>epochs = </a:t>
            </a:r>
            <a:r>
              <a:rPr lang="en-US" sz="1600" dirty="0">
                <a:solidFill>
                  <a:srgbClr val="B5CEA8"/>
                </a:solidFill>
                <a:latin typeface="Consolas"/>
              </a:rPr>
              <a:t>8</a:t>
            </a:r>
            <a:r>
              <a:rPr lang="en-US" sz="1600" dirty="0" smtClean="0">
                <a:solidFill>
                  <a:srgbClr val="B5CEA8"/>
                </a:solidFill>
                <a:latin typeface="Consolas"/>
              </a:rPr>
              <a:t>0</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model_dir</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saved_model_weights</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save_path</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model_saver</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min_learning_rate</a:t>
            </a:r>
            <a:r>
              <a:rPr lang="en-US" sz="1600" dirty="0" smtClean="0">
                <a:solidFill>
                  <a:srgbClr val="D4D4D4"/>
                </a:solidFill>
                <a:latin typeface="Consolas"/>
              </a:rPr>
              <a:t> = </a:t>
            </a:r>
            <a:r>
              <a:rPr lang="en-US" sz="1600" dirty="0" smtClean="0">
                <a:solidFill>
                  <a:srgbClr val="B5CEA8"/>
                </a:solidFill>
                <a:latin typeface="Consolas"/>
              </a:rPr>
              <a:t>0.0001</a:t>
            </a:r>
            <a:endParaRPr lang="en-US" sz="1600" dirty="0" smtClean="0">
              <a:solidFill>
                <a:srgbClr val="D4D4D4"/>
              </a:solidFill>
              <a:latin typeface="Consolas"/>
            </a:endParaRPr>
          </a:p>
          <a:p>
            <a:pPr>
              <a:buFont typeface="Arial" pitchFamily="34" charset="0"/>
              <a:buChar char="•"/>
            </a:pPr>
            <a:r>
              <a:rPr lang="en-US" sz="1600" dirty="0" err="1" smtClean="0">
                <a:solidFill>
                  <a:srgbClr val="D4D4D4"/>
                </a:solidFill>
                <a:latin typeface="Consolas"/>
              </a:rPr>
              <a:t>learning_rate_decay</a:t>
            </a:r>
            <a:r>
              <a:rPr lang="en-US" sz="1600" dirty="0" smtClean="0">
                <a:solidFill>
                  <a:srgbClr val="D4D4D4"/>
                </a:solidFill>
                <a:latin typeface="Consolas"/>
              </a:rPr>
              <a:t> = </a:t>
            </a:r>
            <a:r>
              <a:rPr lang="en-US" sz="1600" dirty="0" smtClean="0">
                <a:solidFill>
                  <a:srgbClr val="B5CEA8"/>
                </a:solidFill>
                <a:latin typeface="Consolas"/>
              </a:rPr>
              <a:t>0.9</a:t>
            </a:r>
            <a:r>
              <a:rPr lang="en-US" dirty="0" smtClean="0">
                <a:solidFill>
                  <a:srgbClr val="D4D4D4"/>
                </a:solidFill>
                <a:latin typeface="Consolas"/>
              </a:rPr>
              <a:t/>
            </a:r>
            <a:br>
              <a:rPr lang="en-US" dirty="0" smtClean="0">
                <a:solidFill>
                  <a:srgbClr val="D4D4D4"/>
                </a:solidFill>
                <a:latin typeface="Consolas"/>
              </a:rPr>
            </a:br>
            <a:endParaRPr lang="en-US" dirty="0" smtClean="0">
              <a:solidFill>
                <a:srgbClr val="D4D4D4"/>
              </a:solidFill>
              <a:latin typeface="Consolas"/>
            </a:endParaRPr>
          </a:p>
          <a:p>
            <a:endParaRPr lang="fr-FR" dirty="0"/>
          </a:p>
        </p:txBody>
      </p:sp>
      <p:sp>
        <p:nvSpPr>
          <p:cNvPr id="8" name="ZoneTexte 7"/>
          <p:cNvSpPr txBox="1"/>
          <p:nvPr/>
        </p:nvSpPr>
        <p:spPr>
          <a:xfrm>
            <a:off x="899592" y="1268760"/>
            <a:ext cx="1584176" cy="369332"/>
          </a:xfrm>
          <a:prstGeom prst="rect">
            <a:avLst/>
          </a:prstGeom>
          <a:noFill/>
        </p:spPr>
        <p:txBody>
          <a:bodyPr wrap="square" rtlCol="0">
            <a:spAutoFit/>
          </a:bodyPr>
          <a:lstStyle/>
          <a:p>
            <a:r>
              <a:rPr lang="fr-FR" dirty="0" smtClean="0"/>
              <a:t>Config 1</a:t>
            </a:r>
            <a:endParaRPr lang="fr-FR" dirty="0"/>
          </a:p>
        </p:txBody>
      </p:sp>
      <p:sp>
        <p:nvSpPr>
          <p:cNvPr id="10" name="ZoneTexte 9"/>
          <p:cNvSpPr txBox="1"/>
          <p:nvPr/>
        </p:nvSpPr>
        <p:spPr>
          <a:xfrm>
            <a:off x="5364088" y="1268760"/>
            <a:ext cx="1584176" cy="369332"/>
          </a:xfrm>
          <a:prstGeom prst="rect">
            <a:avLst/>
          </a:prstGeom>
          <a:noFill/>
        </p:spPr>
        <p:txBody>
          <a:bodyPr wrap="square" rtlCol="0">
            <a:spAutoFit/>
          </a:bodyPr>
          <a:lstStyle/>
          <a:p>
            <a:r>
              <a:rPr lang="fr-FR" dirty="0" smtClean="0"/>
              <a:t>Config 2</a:t>
            </a:r>
            <a:endParaRPr lang="fr-FR" dirty="0"/>
          </a:p>
        </p:txBody>
      </p:sp>
    </p:spTree>
    <p:extLst>
      <p:ext uri="{BB962C8B-B14F-4D97-AF65-F5344CB8AC3E}">
        <p14:creationId xmlns:p14="http://schemas.microsoft.com/office/powerpoint/2010/main" val="24821941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2E12178-4D08-42F3-8030-52ADA50637E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34</a:t>
            </a:fld>
            <a:endParaRPr lang="fr-FR" dirty="0"/>
          </a:p>
        </p:txBody>
      </p:sp>
      <p:sp>
        <p:nvSpPr>
          <p:cNvPr id="2" name="Espace réservé du contenu 1"/>
          <p:cNvSpPr>
            <a:spLocks noGrp="1"/>
          </p:cNvSpPr>
          <p:nvPr>
            <p:ph idx="1"/>
          </p:nvPr>
        </p:nvSpPr>
        <p:spPr>
          <a:xfrm>
            <a:off x="505134" y="1700808"/>
            <a:ext cx="7467600" cy="4641380"/>
          </a:xfrm>
        </p:spPr>
        <p:txBody>
          <a:bodyPr>
            <a:normAutofit/>
          </a:bodyPr>
          <a:lstStyle/>
          <a:p>
            <a:pPr>
              <a:buFont typeface="Arial" pitchFamily="34" charset="0"/>
              <a:buChar char="•"/>
            </a:pPr>
            <a:r>
              <a:rPr lang="en-US" sz="2400" dirty="0" smtClean="0">
                <a:solidFill>
                  <a:srgbClr val="D4D4D4"/>
                </a:solidFill>
                <a:latin typeface="Times New Roman" pitchFamily="18" charset="0"/>
                <a:cs typeface="Times New Roman" pitchFamily="18" charset="0"/>
              </a:rPr>
              <a:t>For </a:t>
            </a:r>
            <a:r>
              <a:rPr lang="en-US" sz="2400" dirty="0" err="1" smtClean="0">
                <a:solidFill>
                  <a:srgbClr val="D4D4D4"/>
                </a:solidFill>
                <a:latin typeface="Times New Roman" pitchFamily="18" charset="0"/>
                <a:cs typeface="Times New Roman" pitchFamily="18" charset="0"/>
              </a:rPr>
              <a:t>Config</a:t>
            </a:r>
            <a:r>
              <a:rPr lang="en-US" sz="2400" dirty="0" smtClean="0">
                <a:solidFill>
                  <a:srgbClr val="D4D4D4"/>
                </a:solidFill>
                <a:latin typeface="Times New Roman" pitchFamily="18" charset="0"/>
                <a:cs typeface="Times New Roman" pitchFamily="18" charset="0"/>
              </a:rPr>
              <a:t> 1:</a:t>
            </a:r>
          </a:p>
          <a:p>
            <a:pPr marL="36576" indent="0">
              <a:buNone/>
            </a:pPr>
            <a:r>
              <a:rPr lang="en-US" sz="2000" dirty="0" smtClean="0">
                <a:solidFill>
                  <a:srgbClr val="D4D4D4"/>
                </a:solidFill>
                <a:latin typeface="Times New Roman" pitchFamily="18" charset="0"/>
                <a:cs typeface="Times New Roman" pitchFamily="18" charset="0"/>
              </a:rPr>
              <a:t>For each epochs it took nearly 2 to 3 </a:t>
            </a:r>
            <a:r>
              <a:rPr lang="en-US" sz="2000" dirty="0" err="1" smtClean="0">
                <a:solidFill>
                  <a:srgbClr val="D4D4D4"/>
                </a:solidFill>
                <a:latin typeface="Times New Roman" pitchFamily="18" charset="0"/>
                <a:cs typeface="Times New Roman" pitchFamily="18" charset="0"/>
              </a:rPr>
              <a:t>mins</a:t>
            </a:r>
            <a:r>
              <a:rPr lang="en-US" sz="2000" dirty="0" smtClean="0">
                <a:solidFill>
                  <a:srgbClr val="D4D4D4"/>
                </a:solidFill>
                <a:latin typeface="Times New Roman" pitchFamily="18" charset="0"/>
                <a:cs typeface="Times New Roman" pitchFamily="18" charset="0"/>
              </a:rPr>
              <a:t> as we do have 500 epochs it took nearly 1000 </a:t>
            </a:r>
            <a:r>
              <a:rPr lang="en-US" sz="2000" dirty="0" err="1" smtClean="0">
                <a:solidFill>
                  <a:srgbClr val="D4D4D4"/>
                </a:solidFill>
                <a:latin typeface="Times New Roman" pitchFamily="18" charset="0"/>
                <a:cs typeface="Times New Roman" pitchFamily="18" charset="0"/>
              </a:rPr>
              <a:t>mins</a:t>
            </a:r>
            <a:r>
              <a:rPr lang="en-US" sz="2000" dirty="0" smtClean="0">
                <a:solidFill>
                  <a:srgbClr val="D4D4D4"/>
                </a:solidFill>
                <a:latin typeface="Times New Roman" pitchFamily="18" charset="0"/>
                <a:cs typeface="Times New Roman" pitchFamily="18" charset="0"/>
              </a:rPr>
              <a:t> that’s 16.5 hours in local machine(CPU).</a:t>
            </a:r>
          </a:p>
          <a:p>
            <a:pPr marL="36576" indent="0">
              <a:buNone/>
            </a:pPr>
            <a:endParaRPr lang="en-US" dirty="0">
              <a:solidFill>
                <a:srgbClr val="D4D4D4"/>
              </a:solidFill>
              <a:latin typeface="Times New Roman" pitchFamily="18" charset="0"/>
              <a:cs typeface="Times New Roman" pitchFamily="18" charset="0"/>
            </a:endParaRPr>
          </a:p>
          <a:p>
            <a:pPr marL="36576" indent="0">
              <a:buNone/>
            </a:pPr>
            <a:endParaRPr lang="en-US" dirty="0">
              <a:solidFill>
                <a:srgbClr val="D4D4D4"/>
              </a:solidFill>
              <a:latin typeface="Times New Roman" pitchFamily="18" charset="0"/>
              <a:cs typeface="Times New Roman" pitchFamily="18" charset="0"/>
            </a:endParaRPr>
          </a:p>
          <a:p>
            <a:pPr>
              <a:buFont typeface="Arial" pitchFamily="34" charset="0"/>
              <a:buChar char="•"/>
            </a:pPr>
            <a:r>
              <a:rPr lang="en-US" sz="2400" dirty="0">
                <a:solidFill>
                  <a:srgbClr val="D4D4D4"/>
                </a:solidFill>
                <a:latin typeface="Times New Roman" pitchFamily="18" charset="0"/>
                <a:cs typeface="Times New Roman" pitchFamily="18" charset="0"/>
              </a:rPr>
              <a:t>For </a:t>
            </a:r>
            <a:r>
              <a:rPr lang="en-US" sz="2400" dirty="0" err="1">
                <a:solidFill>
                  <a:srgbClr val="D4D4D4"/>
                </a:solidFill>
                <a:latin typeface="Times New Roman" pitchFamily="18" charset="0"/>
                <a:cs typeface="Times New Roman" pitchFamily="18" charset="0"/>
              </a:rPr>
              <a:t>Config</a:t>
            </a:r>
            <a:r>
              <a:rPr lang="en-US" sz="2400" dirty="0">
                <a:solidFill>
                  <a:srgbClr val="D4D4D4"/>
                </a:solidFill>
                <a:latin typeface="Times New Roman" pitchFamily="18" charset="0"/>
                <a:cs typeface="Times New Roman" pitchFamily="18" charset="0"/>
              </a:rPr>
              <a:t> 1:</a:t>
            </a:r>
          </a:p>
          <a:p>
            <a:pPr marL="36576" indent="0">
              <a:buNone/>
            </a:pPr>
            <a:r>
              <a:rPr lang="en-US" sz="2000" dirty="0">
                <a:solidFill>
                  <a:srgbClr val="D4D4D4"/>
                </a:solidFill>
                <a:latin typeface="Times New Roman" pitchFamily="18" charset="0"/>
                <a:cs typeface="Times New Roman" pitchFamily="18" charset="0"/>
              </a:rPr>
              <a:t>For each epochs it took nearly 8</a:t>
            </a:r>
            <a:r>
              <a:rPr lang="en-US" sz="2000" dirty="0" smtClean="0">
                <a:solidFill>
                  <a:srgbClr val="D4D4D4"/>
                </a:solidFill>
                <a:latin typeface="Times New Roman" pitchFamily="18" charset="0"/>
                <a:cs typeface="Times New Roman" pitchFamily="18" charset="0"/>
              </a:rPr>
              <a:t> to 9 </a:t>
            </a:r>
            <a:r>
              <a:rPr lang="en-US" sz="2000" dirty="0" err="1">
                <a:solidFill>
                  <a:srgbClr val="D4D4D4"/>
                </a:solidFill>
                <a:latin typeface="Times New Roman" pitchFamily="18" charset="0"/>
                <a:cs typeface="Times New Roman" pitchFamily="18" charset="0"/>
              </a:rPr>
              <a:t>mins</a:t>
            </a:r>
            <a:r>
              <a:rPr lang="en-US" sz="2000" dirty="0">
                <a:solidFill>
                  <a:srgbClr val="D4D4D4"/>
                </a:solidFill>
                <a:latin typeface="Times New Roman" pitchFamily="18" charset="0"/>
                <a:cs typeface="Times New Roman" pitchFamily="18" charset="0"/>
              </a:rPr>
              <a:t> as we do have 8</a:t>
            </a:r>
            <a:r>
              <a:rPr lang="en-US" sz="2000" dirty="0" smtClean="0">
                <a:solidFill>
                  <a:srgbClr val="D4D4D4"/>
                </a:solidFill>
                <a:latin typeface="Times New Roman" pitchFamily="18" charset="0"/>
                <a:cs typeface="Times New Roman" pitchFamily="18" charset="0"/>
              </a:rPr>
              <a:t>0 </a:t>
            </a:r>
            <a:r>
              <a:rPr lang="en-US" sz="2000" dirty="0">
                <a:solidFill>
                  <a:srgbClr val="D4D4D4"/>
                </a:solidFill>
                <a:latin typeface="Times New Roman" pitchFamily="18" charset="0"/>
                <a:cs typeface="Times New Roman" pitchFamily="18" charset="0"/>
              </a:rPr>
              <a:t>epochs it took nearly 9</a:t>
            </a:r>
            <a:r>
              <a:rPr lang="en-US" sz="2000" dirty="0" smtClean="0">
                <a:solidFill>
                  <a:srgbClr val="D4D4D4"/>
                </a:solidFill>
                <a:latin typeface="Times New Roman" pitchFamily="18" charset="0"/>
                <a:cs typeface="Times New Roman" pitchFamily="18" charset="0"/>
              </a:rPr>
              <a:t>00 </a:t>
            </a:r>
            <a:r>
              <a:rPr lang="en-US" sz="2000" dirty="0" err="1">
                <a:solidFill>
                  <a:srgbClr val="D4D4D4"/>
                </a:solidFill>
                <a:latin typeface="Times New Roman" pitchFamily="18" charset="0"/>
                <a:cs typeface="Times New Roman" pitchFamily="18" charset="0"/>
              </a:rPr>
              <a:t>mins</a:t>
            </a:r>
            <a:r>
              <a:rPr lang="en-US" sz="2000" dirty="0">
                <a:solidFill>
                  <a:srgbClr val="D4D4D4"/>
                </a:solidFill>
                <a:latin typeface="Times New Roman" pitchFamily="18" charset="0"/>
                <a:cs typeface="Times New Roman" pitchFamily="18" charset="0"/>
              </a:rPr>
              <a:t> that’s </a:t>
            </a:r>
            <a:r>
              <a:rPr lang="en-US" sz="2000" dirty="0" smtClean="0">
                <a:solidFill>
                  <a:srgbClr val="D4D4D4"/>
                </a:solidFill>
                <a:latin typeface="Times New Roman" pitchFamily="18" charset="0"/>
                <a:cs typeface="Times New Roman" pitchFamily="18" charset="0"/>
              </a:rPr>
              <a:t>15 </a:t>
            </a:r>
            <a:r>
              <a:rPr lang="en-US" sz="2000" dirty="0">
                <a:solidFill>
                  <a:srgbClr val="D4D4D4"/>
                </a:solidFill>
                <a:latin typeface="Times New Roman" pitchFamily="18" charset="0"/>
                <a:cs typeface="Times New Roman" pitchFamily="18" charset="0"/>
              </a:rPr>
              <a:t>hours in </a:t>
            </a:r>
            <a:r>
              <a:rPr lang="en-US" sz="2000" dirty="0" smtClean="0">
                <a:solidFill>
                  <a:srgbClr val="D4D4D4"/>
                </a:solidFill>
                <a:latin typeface="Times New Roman" pitchFamily="18" charset="0"/>
                <a:cs typeface="Times New Roman" pitchFamily="18" charset="0"/>
              </a:rPr>
              <a:t>Google </a:t>
            </a:r>
            <a:r>
              <a:rPr lang="en-US" sz="2000" dirty="0" err="1" smtClean="0">
                <a:solidFill>
                  <a:srgbClr val="D4D4D4"/>
                </a:solidFill>
                <a:latin typeface="Times New Roman" pitchFamily="18" charset="0"/>
                <a:cs typeface="Times New Roman" pitchFamily="18" charset="0"/>
              </a:rPr>
              <a:t>Colab</a:t>
            </a:r>
            <a:r>
              <a:rPr lang="en-US" sz="2000" dirty="0" smtClean="0">
                <a:solidFill>
                  <a:srgbClr val="D4D4D4"/>
                </a:solidFill>
                <a:latin typeface="Times New Roman" pitchFamily="18" charset="0"/>
                <a:cs typeface="Times New Roman" pitchFamily="18" charset="0"/>
              </a:rPr>
              <a:t> Platform(CPU).</a:t>
            </a:r>
            <a:endParaRPr lang="en-US" sz="2000" dirty="0">
              <a:solidFill>
                <a:srgbClr val="D4D4D4"/>
              </a:solidFill>
              <a:latin typeface="Times New Roman" pitchFamily="18" charset="0"/>
              <a:cs typeface="Times New Roman" pitchFamily="18" charset="0"/>
            </a:endParaRPr>
          </a:p>
          <a:p>
            <a:pPr marL="36576" indent="0">
              <a:buNone/>
            </a:pPr>
            <a:r>
              <a:rPr lang="en-US" dirty="0">
                <a:solidFill>
                  <a:srgbClr val="D4D4D4"/>
                </a:solidFill>
                <a:latin typeface="Consolas"/>
              </a:rPr>
              <a:t/>
            </a:r>
            <a:br>
              <a:rPr lang="en-US" dirty="0">
                <a:solidFill>
                  <a:srgbClr val="D4D4D4"/>
                </a:solidFill>
                <a:latin typeface="Consolas"/>
              </a:rPr>
            </a:br>
            <a:endParaRPr lang="en-US" dirty="0">
              <a:solidFill>
                <a:srgbClr val="D4D4D4"/>
              </a:solidFill>
              <a:latin typeface="Consolas"/>
            </a:endParaRPr>
          </a:p>
          <a:p>
            <a:endParaRPr lang="fr-FR" dirty="0"/>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err="1" smtClean="0"/>
              <a:t>Execution</a:t>
            </a:r>
            <a:r>
              <a:rPr lang="fr-FR" sz="2800" dirty="0" smtClean="0"/>
              <a:t> Time</a:t>
            </a:r>
            <a:r>
              <a:rPr lang="fr-FR" dirty="0" smtClean="0"/>
              <a:t>:</a:t>
            </a:r>
            <a:endParaRPr lang="fr-FR" dirty="0"/>
          </a:p>
        </p:txBody>
      </p:sp>
    </p:spTree>
    <p:extLst>
      <p:ext uri="{BB962C8B-B14F-4D97-AF65-F5344CB8AC3E}">
        <p14:creationId xmlns:p14="http://schemas.microsoft.com/office/powerpoint/2010/main" val="226728013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D2D71761-B1D7-492F-9764-177BBEDA26C8}"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35</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smtClean="0"/>
              <a:t>Initial </a:t>
            </a:r>
            <a:r>
              <a:rPr lang="fr-FR" sz="2800" dirty="0" err="1" smtClean="0"/>
              <a:t>Epochs</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smtClean="0"/>
              <a:t>Final </a:t>
            </a:r>
            <a:r>
              <a:rPr lang="fr-FR" sz="2800" dirty="0" err="1" smtClean="0"/>
              <a:t>Epochs</a:t>
            </a:r>
            <a:r>
              <a:rPr lang="fr-FR" dirty="0" smtClean="0"/>
              <a:t>:</a:t>
            </a:r>
            <a:endParaRPr lang="fr-FR" dirty="0"/>
          </a:p>
        </p:txBody>
      </p:sp>
      <p:sp>
        <p:nvSpPr>
          <p:cNvPr id="7" name="ZoneTexte 6"/>
          <p:cNvSpPr txBox="1"/>
          <p:nvPr/>
        </p:nvSpPr>
        <p:spPr>
          <a:xfrm>
            <a:off x="3059832" y="101204"/>
            <a:ext cx="1890210" cy="369332"/>
          </a:xfrm>
          <a:prstGeom prst="rect">
            <a:avLst/>
          </a:prstGeom>
          <a:noFill/>
        </p:spPr>
        <p:txBody>
          <a:bodyPr wrap="square" rtlCol="0">
            <a:spAutoFit/>
          </a:bodyPr>
          <a:lstStyle/>
          <a:p>
            <a:r>
              <a:rPr lang="fr-FR" dirty="0" smtClean="0"/>
              <a:t>Config 1</a:t>
            </a:r>
            <a:endParaRPr lang="fr-FR" dirty="0"/>
          </a:p>
        </p:txBody>
      </p:sp>
      <p:sp>
        <p:nvSpPr>
          <p:cNvPr id="2" name="Espace réservé du contenu 1"/>
          <p:cNvSpPr>
            <a:spLocks noGrp="1"/>
          </p:cNvSpPr>
          <p:nvPr>
            <p:ph idx="1"/>
          </p:nvPr>
        </p:nvSpPr>
        <p:spPr/>
        <p:txBody>
          <a:bodyPr/>
          <a:lstStyle/>
          <a:p>
            <a:endParaRPr lang="fr-FR"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845" y="1331767"/>
            <a:ext cx="4307139" cy="5058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4007" y="1331767"/>
            <a:ext cx="4301271" cy="5058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983918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20A98A57-DCEC-4834-9147-28315BECEC69}"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36</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a:t> </a:t>
            </a:r>
            <a:r>
              <a:rPr lang="fr-FR" sz="2800" dirty="0" smtClean="0"/>
              <a:t>Initial </a:t>
            </a:r>
            <a:r>
              <a:rPr lang="fr-FR" sz="2800" dirty="0" err="1" smtClean="0"/>
              <a:t>Epochs</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smtClean="0"/>
              <a:t>Final </a:t>
            </a:r>
            <a:r>
              <a:rPr lang="fr-FR" sz="2800" dirty="0" err="1" smtClean="0"/>
              <a:t>Epochs</a:t>
            </a:r>
            <a:r>
              <a:rPr lang="fr-FR" dirty="0" smtClean="0"/>
              <a:t>:</a:t>
            </a:r>
            <a:endParaRPr lang="fr-FR" dirty="0"/>
          </a:p>
        </p:txBody>
      </p:sp>
      <p:sp>
        <p:nvSpPr>
          <p:cNvPr id="7" name="ZoneTexte 6"/>
          <p:cNvSpPr txBox="1"/>
          <p:nvPr/>
        </p:nvSpPr>
        <p:spPr>
          <a:xfrm>
            <a:off x="3059832" y="101204"/>
            <a:ext cx="1890210" cy="369332"/>
          </a:xfrm>
          <a:prstGeom prst="rect">
            <a:avLst/>
          </a:prstGeom>
          <a:noFill/>
        </p:spPr>
        <p:txBody>
          <a:bodyPr wrap="square" rtlCol="0">
            <a:spAutoFit/>
          </a:bodyPr>
          <a:lstStyle/>
          <a:p>
            <a:r>
              <a:rPr lang="fr-FR" dirty="0" smtClean="0"/>
              <a:t>Config 2</a:t>
            </a:r>
            <a:endParaRPr lang="fr-FR"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1520" y="1484784"/>
            <a:ext cx="4248472" cy="48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1483544"/>
            <a:ext cx="4176464" cy="475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8274967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9474ED5D-1F32-419A-B4D1-B473B3047059}"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37</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err="1" smtClean="0"/>
              <a:t>Accuracy</a:t>
            </a:r>
            <a:r>
              <a:rPr lang="fr-FR" sz="2800" dirty="0" smtClean="0"/>
              <a:t> Plot</a:t>
            </a:r>
            <a:r>
              <a:rPr lang="fr-FR" dirty="0" smtClean="0"/>
              <a:t>: </a:t>
            </a:r>
            <a:endParaRPr lang="fr-FR" sz="2400"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err="1" smtClean="0"/>
              <a:t>Loss</a:t>
            </a:r>
            <a:r>
              <a:rPr lang="fr-FR" sz="2800" dirty="0" smtClean="0"/>
              <a:t> Plot</a:t>
            </a:r>
            <a:r>
              <a:rPr lang="fr-FR" dirty="0" smtClean="0"/>
              <a:t>:</a:t>
            </a:r>
            <a:endParaRPr lang="fr-FR" dirty="0"/>
          </a:p>
        </p:txBody>
      </p:sp>
      <p:pic>
        <p:nvPicPr>
          <p:cNvPr id="112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772816"/>
            <a:ext cx="4181475" cy="2752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8024" y="1772816"/>
            <a:ext cx="3952875" cy="27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3059832" y="101204"/>
            <a:ext cx="1890210" cy="369332"/>
          </a:xfrm>
          <a:prstGeom prst="rect">
            <a:avLst/>
          </a:prstGeom>
          <a:noFill/>
        </p:spPr>
        <p:txBody>
          <a:bodyPr wrap="square" rtlCol="0">
            <a:spAutoFit/>
          </a:bodyPr>
          <a:lstStyle/>
          <a:p>
            <a:r>
              <a:rPr lang="fr-FR" dirty="0" smtClean="0"/>
              <a:t> Config 1</a:t>
            </a:r>
            <a:endParaRPr lang="fr-FR" dirty="0"/>
          </a:p>
        </p:txBody>
      </p:sp>
    </p:spTree>
    <p:extLst>
      <p:ext uri="{BB962C8B-B14F-4D97-AF65-F5344CB8AC3E}">
        <p14:creationId xmlns:p14="http://schemas.microsoft.com/office/powerpoint/2010/main" val="56419755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62D82C36-E4C3-4C33-8803-9C8800AD9FC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38</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err="1" smtClean="0"/>
              <a:t>Accuracy</a:t>
            </a:r>
            <a:r>
              <a:rPr lang="fr-FR" sz="2800" dirty="0" smtClean="0"/>
              <a:t> Plot</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err="1" smtClean="0"/>
              <a:t>Loss</a:t>
            </a:r>
            <a:r>
              <a:rPr lang="fr-FR" sz="2800" dirty="0" smtClean="0"/>
              <a:t> Plot</a:t>
            </a:r>
            <a:r>
              <a:rPr lang="fr-FR" dirty="0" smtClean="0"/>
              <a:t>:</a:t>
            </a:r>
            <a:endParaRPr lang="fr-FR" dirty="0"/>
          </a:p>
        </p:txBody>
      </p:sp>
      <p:sp>
        <p:nvSpPr>
          <p:cNvPr id="9" name="ZoneTexte 8"/>
          <p:cNvSpPr txBox="1"/>
          <p:nvPr/>
        </p:nvSpPr>
        <p:spPr>
          <a:xfrm>
            <a:off x="3059832" y="101204"/>
            <a:ext cx="1890210" cy="369332"/>
          </a:xfrm>
          <a:prstGeom prst="rect">
            <a:avLst/>
          </a:prstGeom>
          <a:noFill/>
        </p:spPr>
        <p:txBody>
          <a:bodyPr wrap="square" rtlCol="0">
            <a:spAutoFit/>
          </a:bodyPr>
          <a:lstStyle/>
          <a:p>
            <a:r>
              <a:rPr lang="fr-FR" dirty="0" smtClean="0"/>
              <a:t>Config 2</a:t>
            </a:r>
            <a:endParaRPr lang="fr-FR"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304" y="1667076"/>
            <a:ext cx="4048125" cy="28981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6340" y="1612865"/>
            <a:ext cx="4136140"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7488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0342FAB6-A15A-4012-A578-A2681182D8D7}"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39</a:t>
            </a:fld>
            <a:endParaRPr lang="fr-FR" dirty="0"/>
          </a:p>
        </p:txBody>
      </p:sp>
      <p:sp>
        <p:nvSpPr>
          <p:cNvPr id="3" name="ZoneTexte 2"/>
          <p:cNvSpPr txBox="1"/>
          <p:nvPr/>
        </p:nvSpPr>
        <p:spPr>
          <a:xfrm>
            <a:off x="260059" y="497957"/>
            <a:ext cx="6480720" cy="400110"/>
          </a:xfrm>
          <a:prstGeom prst="rect">
            <a:avLst/>
          </a:prstGeom>
          <a:noFill/>
        </p:spPr>
        <p:txBody>
          <a:bodyPr wrap="square" rtlCol="0">
            <a:spAutoFit/>
          </a:bodyPr>
          <a:lstStyle/>
          <a:p>
            <a:r>
              <a:rPr lang="fr-FR" sz="2000" dirty="0" smtClean="0"/>
              <a:t>Initial </a:t>
            </a:r>
            <a:r>
              <a:rPr lang="fr-FR" sz="2000" dirty="0" err="1" smtClean="0"/>
              <a:t>Epochs</a:t>
            </a:r>
            <a:r>
              <a:rPr lang="fr-FR" sz="2000" dirty="0"/>
              <a:t> </a:t>
            </a:r>
            <a:r>
              <a:rPr lang="fr-FR" sz="2000" dirty="0" err="1" smtClean="0"/>
              <a:t>with</a:t>
            </a:r>
            <a:r>
              <a:rPr lang="fr-FR" sz="2000" dirty="0" smtClean="0"/>
              <a:t> Learning Rate=0.5 in Config 1</a:t>
            </a:r>
            <a:endParaRPr lang="fr-FR"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268760"/>
            <a:ext cx="8527876"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95185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88640"/>
            <a:ext cx="7467600" cy="648072"/>
          </a:xfrm>
        </p:spPr>
        <p:txBody>
          <a:bodyPr>
            <a:normAutofit/>
          </a:bodyPr>
          <a:lstStyle/>
          <a:p>
            <a:r>
              <a:rPr lang="fr-FR" sz="3600" dirty="0" smtClean="0"/>
              <a:t>Introduction:</a:t>
            </a:r>
            <a:endParaRPr lang="fr-FR" sz="3600" dirty="0"/>
          </a:p>
        </p:txBody>
      </p:sp>
      <p:sp>
        <p:nvSpPr>
          <p:cNvPr id="3" name="Espace réservé du contenu 2"/>
          <p:cNvSpPr>
            <a:spLocks noGrp="1"/>
          </p:cNvSpPr>
          <p:nvPr>
            <p:ph idx="1"/>
          </p:nvPr>
        </p:nvSpPr>
        <p:spPr>
          <a:xfrm>
            <a:off x="467544" y="1124744"/>
            <a:ext cx="8136904" cy="4968552"/>
          </a:xfrm>
        </p:spPr>
        <p:txBody>
          <a:bodyPr>
            <a:normAutofit/>
          </a:bodyPr>
          <a:lstStyle/>
          <a:p>
            <a:r>
              <a:rPr lang="en-US" sz="2000" dirty="0"/>
              <a:t>Conversational AI </a:t>
            </a:r>
            <a:r>
              <a:rPr lang="en-US" sz="2000" dirty="0" err="1"/>
              <a:t>Chatbot</a:t>
            </a:r>
            <a:r>
              <a:rPr lang="en-US" sz="2000" dirty="0"/>
              <a:t> is a language recognition system able to maintain a conversation with a user using a question/answer protocol.</a:t>
            </a:r>
          </a:p>
          <a:p>
            <a:endParaRPr lang="en-US" sz="2000" dirty="0"/>
          </a:p>
          <a:p>
            <a:r>
              <a:rPr lang="en-US" sz="2000" dirty="0"/>
              <a:t>We are going to focus on the textual models.</a:t>
            </a:r>
          </a:p>
          <a:p>
            <a:endParaRPr lang="en-US" sz="2000" dirty="0" smtClean="0"/>
          </a:p>
          <a:p>
            <a:r>
              <a:rPr lang="en-US" sz="2000" dirty="0" smtClean="0"/>
              <a:t>Many </a:t>
            </a:r>
            <a:r>
              <a:rPr lang="en-US" sz="2000" dirty="0"/>
              <a:t>major tech companies are using a virtual assistant or chat agent to ill the needs of </a:t>
            </a:r>
            <a:r>
              <a:rPr lang="en-US" sz="2000" dirty="0" smtClean="0"/>
              <a:t>customers.</a:t>
            </a:r>
          </a:p>
          <a:p>
            <a:endParaRPr lang="en-US" sz="2000" dirty="0" smtClean="0"/>
          </a:p>
          <a:p>
            <a:r>
              <a:rPr lang="en-US" sz="2000" dirty="0" smtClean="0"/>
              <a:t>Some </a:t>
            </a:r>
            <a:r>
              <a:rPr lang="en-US" sz="2000" dirty="0"/>
              <a:t>of them include Google’s Google Assistant, Microsoft’s </a:t>
            </a:r>
            <a:r>
              <a:rPr lang="en-US" sz="2000" dirty="0" err="1"/>
              <a:t>Cortana</a:t>
            </a:r>
            <a:r>
              <a:rPr lang="en-US" sz="2000" dirty="0"/>
              <a:t> and Amazon’s </a:t>
            </a:r>
            <a:r>
              <a:rPr lang="en-US" sz="2000" dirty="0" err="1" smtClean="0"/>
              <a:t>Alexa</a:t>
            </a:r>
            <a:r>
              <a:rPr lang="en-US" sz="2000" dirty="0"/>
              <a:t>. </a:t>
            </a:r>
            <a:endParaRPr lang="en-US" sz="2000" dirty="0" smtClean="0"/>
          </a:p>
          <a:p>
            <a:endParaRPr lang="en-US" sz="2000" dirty="0" smtClean="0"/>
          </a:p>
          <a:p>
            <a:pPr marL="36576" indent="0">
              <a:buNone/>
            </a:pPr>
            <a:endParaRPr lang="en-US" sz="2000" dirty="0" smtClean="0"/>
          </a:p>
          <a:p>
            <a:endParaRPr lang="en-US" dirty="0" smtClean="0"/>
          </a:p>
          <a:p>
            <a:endParaRPr lang="en-US" dirty="0" smtClean="0"/>
          </a:p>
        </p:txBody>
      </p:sp>
      <p:sp>
        <p:nvSpPr>
          <p:cNvPr id="4" name="Espace réservé de la date 3"/>
          <p:cNvSpPr>
            <a:spLocks noGrp="1"/>
          </p:cNvSpPr>
          <p:nvPr>
            <p:ph type="dt" sz="half" idx="10"/>
          </p:nvPr>
        </p:nvSpPr>
        <p:spPr/>
        <p:txBody>
          <a:bodyPr/>
          <a:lstStyle/>
          <a:p>
            <a:fld id="{9341D8C8-FC2C-4B31-90C5-0D19EC7087C0}" type="datetime1">
              <a:rPr lang="fr-FR" smtClean="0"/>
              <a:t>28/05/2020</a:t>
            </a:fld>
            <a:endParaRPr lang="fr-FR"/>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a:t>
            </a:fld>
            <a:endParaRPr lang="fr-FR"/>
          </a:p>
        </p:txBody>
      </p:sp>
    </p:spTree>
    <p:extLst>
      <p:ext uri="{BB962C8B-B14F-4D97-AF65-F5344CB8AC3E}">
        <p14:creationId xmlns:p14="http://schemas.microsoft.com/office/powerpoint/2010/main" val="28091365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9402370D-D210-4070-8D17-522AEA053594}"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40</a:t>
            </a:fld>
            <a:endParaRPr lang="fr-FR" dirty="0"/>
          </a:p>
        </p:txBody>
      </p:sp>
      <p:pic>
        <p:nvPicPr>
          <p:cNvPr id="3" name="tensorboard graph.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1520" y="0"/>
            <a:ext cx="8640960" cy="6858000"/>
          </a:xfrm>
        </p:spPr>
      </p:pic>
    </p:spTree>
    <p:extLst>
      <p:ext uri="{BB962C8B-B14F-4D97-AF65-F5344CB8AC3E}">
        <p14:creationId xmlns:p14="http://schemas.microsoft.com/office/powerpoint/2010/main" val="34453890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1584176" cy="529572"/>
          </a:xfrm>
        </p:spPr>
        <p:txBody>
          <a:bodyPr>
            <a:normAutofit/>
          </a:bodyPr>
          <a:lstStyle/>
          <a:p>
            <a:r>
              <a:rPr lang="fr-FR" sz="2000" dirty="0" smtClean="0"/>
              <a:t>Test:</a:t>
            </a:r>
            <a:endParaRPr lang="fr-FR" sz="3200" dirty="0"/>
          </a:p>
        </p:txBody>
      </p:sp>
      <p:sp>
        <p:nvSpPr>
          <p:cNvPr id="4" name="Espace réservé de la date 3"/>
          <p:cNvSpPr>
            <a:spLocks noGrp="1"/>
          </p:cNvSpPr>
          <p:nvPr>
            <p:ph type="dt" sz="half" idx="10"/>
          </p:nvPr>
        </p:nvSpPr>
        <p:spPr/>
        <p:txBody>
          <a:bodyPr/>
          <a:lstStyle/>
          <a:p>
            <a:fld id="{AB8A49E0-BFD6-4B3C-9FB2-4FEDCCE05740}"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41</a:t>
            </a:fld>
            <a:endParaRPr lang="fr-FR" dirty="0"/>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171613"/>
            <a:ext cx="4176464" cy="6304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6056" y="196716"/>
            <a:ext cx="3971925" cy="6304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125491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44624"/>
            <a:ext cx="1584176" cy="529572"/>
          </a:xfrm>
        </p:spPr>
        <p:txBody>
          <a:bodyPr>
            <a:normAutofit/>
          </a:bodyPr>
          <a:lstStyle/>
          <a:p>
            <a:r>
              <a:rPr lang="fr-FR" sz="2000" dirty="0" smtClean="0"/>
              <a:t>Config 3:</a:t>
            </a:r>
            <a:endParaRPr lang="fr-FR" sz="3200" dirty="0"/>
          </a:p>
        </p:txBody>
      </p:sp>
      <p:sp>
        <p:nvSpPr>
          <p:cNvPr id="4" name="Espace réservé de la date 3"/>
          <p:cNvSpPr>
            <a:spLocks noGrp="1"/>
          </p:cNvSpPr>
          <p:nvPr>
            <p:ph type="dt" sz="half" idx="10"/>
          </p:nvPr>
        </p:nvSpPr>
        <p:spPr/>
        <p:txBody>
          <a:bodyPr/>
          <a:lstStyle/>
          <a:p>
            <a:fld id="{50C248B9-8297-4BA5-BE97-4F5B2E418BCF}"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42</a:t>
            </a:fld>
            <a:endParaRPr lang="fr-FR"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196716"/>
            <a:ext cx="3672408" cy="6226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5545" y="196716"/>
            <a:ext cx="3694927" cy="6226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9557856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67544" y="1399493"/>
            <a:ext cx="8147248" cy="4425355"/>
          </a:xfrm>
        </p:spPr>
        <p:txBody>
          <a:bodyPr>
            <a:normAutofit/>
          </a:bodyPr>
          <a:lstStyle/>
          <a:p>
            <a:endParaRPr lang="en-US" sz="2000" dirty="0" smtClean="0"/>
          </a:p>
          <a:p>
            <a:pPr>
              <a:buFont typeface="Arial" pitchFamily="34" charset="0"/>
              <a:buChar char="•"/>
            </a:pPr>
            <a:r>
              <a:rPr lang="en-US" sz="2000" dirty="0" smtClean="0"/>
              <a:t>Flask </a:t>
            </a:r>
            <a:r>
              <a:rPr lang="en-US" sz="2000" dirty="0"/>
              <a:t>app that provides a chat interface to the user, to interact with our </a:t>
            </a:r>
            <a:r>
              <a:rPr lang="en-US" sz="2000" i="1" dirty="0"/>
              <a:t>seq2seq</a:t>
            </a:r>
            <a:r>
              <a:rPr lang="en-US" sz="2000" dirty="0"/>
              <a:t> model. </a:t>
            </a:r>
            <a:endParaRPr lang="en-US" sz="2000" dirty="0" smtClean="0"/>
          </a:p>
          <a:p>
            <a:pPr>
              <a:buFont typeface="Arial" pitchFamily="34" charset="0"/>
              <a:buChar char="•"/>
            </a:pPr>
            <a:r>
              <a:rPr lang="en-US" sz="2000" dirty="0" smtClean="0"/>
              <a:t>The </a:t>
            </a:r>
            <a:r>
              <a:rPr lang="en-US" sz="2000" dirty="0"/>
              <a:t>reply method in the code is called via an AJAX request from </a:t>
            </a:r>
            <a:r>
              <a:rPr lang="en-US" sz="2000" dirty="0">
                <a:hlinkClick r:id="rId2"/>
              </a:rPr>
              <a:t>index.js</a:t>
            </a:r>
            <a:r>
              <a:rPr lang="en-US" sz="2000" dirty="0" smtClean="0"/>
              <a:t>.</a:t>
            </a:r>
          </a:p>
          <a:p>
            <a:pPr>
              <a:buFont typeface="Arial" pitchFamily="34" charset="0"/>
              <a:buChar char="•"/>
            </a:pPr>
            <a:r>
              <a:rPr lang="en-US" sz="2000" dirty="0" smtClean="0"/>
              <a:t>It </a:t>
            </a:r>
            <a:r>
              <a:rPr lang="en-US" sz="2000" dirty="0"/>
              <a:t>sends the text from user to our seq2seq </a:t>
            </a:r>
            <a:r>
              <a:rPr lang="en-US" sz="2000" dirty="0" smtClean="0"/>
              <a:t>model, </a:t>
            </a:r>
            <a:r>
              <a:rPr lang="en-US" sz="2000" dirty="0"/>
              <a:t>which returns a reply. </a:t>
            </a:r>
            <a:endParaRPr lang="en-US" sz="2000" dirty="0" smtClean="0"/>
          </a:p>
          <a:p>
            <a:pPr>
              <a:buFont typeface="Arial" pitchFamily="34" charset="0"/>
              <a:buChar char="•"/>
            </a:pPr>
            <a:r>
              <a:rPr lang="en-US" sz="2000" dirty="0" smtClean="0"/>
              <a:t>The </a:t>
            </a:r>
            <a:r>
              <a:rPr lang="en-US" sz="2000" dirty="0"/>
              <a:t>reply is passed to </a:t>
            </a:r>
            <a:r>
              <a:rPr lang="en-US" sz="2000" i="1" dirty="0"/>
              <a:t>index.js</a:t>
            </a:r>
            <a:r>
              <a:rPr lang="en-US" sz="2000" dirty="0"/>
              <a:t> and rendered as text in the </a:t>
            </a:r>
            <a:r>
              <a:rPr lang="en-US" sz="2000" dirty="0" err="1"/>
              <a:t>chatbox</a:t>
            </a:r>
            <a:r>
              <a:rPr lang="en-US" sz="2000" dirty="0"/>
              <a:t>.</a:t>
            </a:r>
          </a:p>
          <a:p>
            <a:pPr marL="36576" indent="0">
              <a:buNone/>
            </a:pPr>
            <a:endParaRPr lang="fr-FR" dirty="0"/>
          </a:p>
        </p:txBody>
      </p:sp>
      <p:sp>
        <p:nvSpPr>
          <p:cNvPr id="4" name="Espace réservé de la date 3"/>
          <p:cNvSpPr>
            <a:spLocks noGrp="1"/>
          </p:cNvSpPr>
          <p:nvPr>
            <p:ph type="dt" sz="half" idx="10"/>
          </p:nvPr>
        </p:nvSpPr>
        <p:spPr/>
        <p:txBody>
          <a:bodyPr/>
          <a:lstStyle/>
          <a:p>
            <a:fld id="{8F27136C-AD23-4B07-B1C2-54AD80686DAD}"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43</a:t>
            </a:fld>
            <a:endParaRPr lang="fr-FR" dirty="0"/>
          </a:p>
        </p:txBody>
      </p:sp>
      <p:sp>
        <p:nvSpPr>
          <p:cNvPr id="9" name="ZoneTexte 8"/>
          <p:cNvSpPr txBox="1"/>
          <p:nvPr/>
        </p:nvSpPr>
        <p:spPr>
          <a:xfrm>
            <a:off x="539552" y="980727"/>
            <a:ext cx="6912768" cy="800219"/>
          </a:xfrm>
          <a:prstGeom prst="rect">
            <a:avLst/>
          </a:prstGeom>
          <a:noFill/>
        </p:spPr>
        <p:txBody>
          <a:bodyPr wrap="square" rtlCol="0">
            <a:spAutoFit/>
          </a:bodyPr>
          <a:lstStyle/>
          <a:p>
            <a:r>
              <a:rPr lang="en-US" sz="2800" b="1" dirty="0"/>
              <a:t>Web Interface</a:t>
            </a:r>
          </a:p>
          <a:p>
            <a:endParaRPr lang="fr-FR" dirty="0"/>
          </a:p>
        </p:txBody>
      </p:sp>
    </p:spTree>
    <p:extLst>
      <p:ext uri="{BB962C8B-B14F-4D97-AF65-F5344CB8AC3E}">
        <p14:creationId xmlns:p14="http://schemas.microsoft.com/office/powerpoint/2010/main" val="196970291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23528" y="188640"/>
            <a:ext cx="7467600" cy="1143000"/>
          </a:xfrm>
        </p:spPr>
        <p:txBody>
          <a:bodyPr/>
          <a:lstStyle/>
          <a:p>
            <a:r>
              <a:rPr lang="fr-FR" dirty="0" err="1" smtClean="0"/>
              <a:t>Run</a:t>
            </a:r>
            <a:r>
              <a:rPr lang="fr-FR" dirty="0" smtClean="0"/>
              <a:t> a web App </a:t>
            </a:r>
            <a:r>
              <a:rPr lang="fr-FR" dirty="0" err="1" smtClean="0"/>
              <a:t>with</a:t>
            </a:r>
            <a:r>
              <a:rPr lang="fr-FR" dirty="0" smtClean="0"/>
              <a:t> </a:t>
            </a:r>
            <a:r>
              <a:rPr lang="fr-FR" dirty="0" err="1" smtClean="0"/>
              <a:t>Flask</a:t>
            </a:r>
            <a:r>
              <a:rPr lang="fr-FR" dirty="0" smtClean="0"/>
              <a:t>:</a:t>
            </a:r>
            <a:endParaRPr lang="fr-FR" dirty="0"/>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F1D206B7-5D8B-414C-80BF-D5C99DB13549}"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44</a:t>
            </a:fld>
            <a:endParaRPr lang="fr-FR"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484784"/>
            <a:ext cx="8352928" cy="48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551103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23528" y="0"/>
            <a:ext cx="7467600" cy="620688"/>
          </a:xfrm>
        </p:spPr>
        <p:txBody>
          <a:bodyPr>
            <a:noAutofit/>
          </a:bodyPr>
          <a:lstStyle/>
          <a:p>
            <a:r>
              <a:rPr lang="fr-FR" sz="3200" dirty="0" smtClean="0"/>
              <a:t>UI</a:t>
            </a:r>
            <a:endParaRPr lang="fr-FR" sz="3200" dirty="0"/>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F06E3655-7642-4B6A-ACD8-6C589144E8B8}"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45</a:t>
            </a:fld>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620688"/>
            <a:ext cx="8433011" cy="5616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503115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1243E734-D72E-4B75-936E-CC5F14227789}" type="datetime1">
              <a:rPr lang="fr-FR" smtClean="0"/>
              <a:t>28/05/2020</a:t>
            </a:fld>
            <a:endParaRPr lang="fr-FR" dirty="0"/>
          </a:p>
        </p:txBody>
      </p:sp>
      <p:sp>
        <p:nvSpPr>
          <p:cNvPr id="3" name="Espace réservé du pied de page 2"/>
          <p:cNvSpPr>
            <a:spLocks noGrp="1"/>
          </p:cNvSpPr>
          <p:nvPr>
            <p:ph type="ftr" sz="quarter" idx="11"/>
          </p:nvPr>
        </p:nvSpPr>
        <p:spPr/>
        <p:txBody>
          <a:bodyPr/>
          <a:lstStyle/>
          <a:p>
            <a:r>
              <a:rPr lang="fr-FR" smtClean="0"/>
              <a:t>Copyright © 2020, Abonia Sojasingarayar</a:t>
            </a:r>
            <a:endParaRPr lang="fr-FR" dirty="0"/>
          </a:p>
        </p:txBody>
      </p:sp>
      <p:sp>
        <p:nvSpPr>
          <p:cNvPr id="4" name="Espace réservé du numéro de diapositive 3"/>
          <p:cNvSpPr>
            <a:spLocks noGrp="1"/>
          </p:cNvSpPr>
          <p:nvPr>
            <p:ph type="sldNum" sz="quarter" idx="12"/>
          </p:nvPr>
        </p:nvSpPr>
        <p:spPr/>
        <p:txBody>
          <a:bodyPr/>
          <a:lstStyle/>
          <a:p>
            <a:fld id="{3F5CBECB-7C0A-4E67-9AF4-63AC10789F5B}" type="slidenum">
              <a:rPr lang="fr-FR" smtClean="0"/>
              <a:t>46</a:t>
            </a:fld>
            <a:endParaRPr lang="fr-FR" dirty="0"/>
          </a:p>
        </p:txBody>
      </p:sp>
      <p:pic>
        <p:nvPicPr>
          <p:cNvPr id="6" name="bandicam 2020-05-04 16-06-09-621.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17588"/>
            <a:ext cx="9144000" cy="4821237"/>
          </a:xfrm>
          <a:prstGeom prst="rect">
            <a:avLst/>
          </a:prstGeom>
        </p:spPr>
      </p:pic>
    </p:spTree>
    <p:extLst>
      <p:ext uri="{BB962C8B-B14F-4D97-AF65-F5344CB8AC3E}">
        <p14:creationId xmlns:p14="http://schemas.microsoft.com/office/powerpoint/2010/main" val="37874672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mute="1">
                <p:cTn id="7" fill="hold" display="0">
                  <p:stCondLst>
                    <p:cond delay="indefinite"/>
                  </p:stCondLst>
                </p:cTn>
                <p:tgtEl>
                  <p:spTgt spid="6"/>
                </p:tgtEl>
              </p:cMediaNode>
            </p:vide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332656"/>
            <a:ext cx="7467600" cy="778098"/>
          </a:xfrm>
        </p:spPr>
        <p:txBody>
          <a:bodyPr>
            <a:normAutofit fontScale="90000"/>
          </a:bodyPr>
          <a:lstStyle/>
          <a:p>
            <a:r>
              <a:rPr lang="fr-FR" dirty="0" smtClean="0"/>
              <a:t> Future </a:t>
            </a:r>
            <a:r>
              <a:rPr lang="fr-FR" dirty="0" err="1" smtClean="0"/>
              <a:t>work</a:t>
            </a:r>
            <a:r>
              <a:rPr lang="fr-FR" dirty="0" smtClean="0"/>
              <a:t>:</a:t>
            </a:r>
            <a:endParaRPr lang="fr-FR" dirty="0"/>
          </a:p>
        </p:txBody>
      </p:sp>
      <p:sp>
        <p:nvSpPr>
          <p:cNvPr id="3" name="Espace réservé du contenu 2"/>
          <p:cNvSpPr>
            <a:spLocks noGrp="1"/>
          </p:cNvSpPr>
          <p:nvPr>
            <p:ph idx="1"/>
          </p:nvPr>
        </p:nvSpPr>
        <p:spPr>
          <a:xfrm>
            <a:off x="323528" y="1412776"/>
            <a:ext cx="8640960" cy="4536504"/>
          </a:xfrm>
        </p:spPr>
        <p:txBody>
          <a:bodyPr>
            <a:normAutofit fontScale="92500" lnSpcReduction="10000"/>
          </a:bodyPr>
          <a:lstStyle/>
          <a:p>
            <a:r>
              <a:rPr lang="fr-FR" sz="2800" dirty="0" smtClean="0"/>
              <a:t>Use attention </a:t>
            </a:r>
            <a:r>
              <a:rPr lang="fr-FR" sz="2800" dirty="0" err="1" smtClean="0"/>
              <a:t>mechanism</a:t>
            </a:r>
            <a:r>
              <a:rPr lang="fr-FR" sz="2800" dirty="0" smtClean="0"/>
              <a:t> </a:t>
            </a:r>
            <a:r>
              <a:rPr lang="fr-FR" sz="2800" dirty="0" err="1" smtClean="0"/>
              <a:t>like</a:t>
            </a:r>
            <a:r>
              <a:rPr lang="fr-FR" sz="2800" dirty="0" smtClean="0"/>
              <a:t>  </a:t>
            </a:r>
            <a:r>
              <a:rPr lang="fr-FR" sz="2800" dirty="0" err="1" smtClean="0"/>
              <a:t>luong</a:t>
            </a:r>
            <a:r>
              <a:rPr lang="fr-FR" sz="2800" dirty="0" smtClean="0"/>
              <a:t> attention</a:t>
            </a:r>
          </a:p>
          <a:p>
            <a:endParaRPr lang="fr-FR" sz="2800" dirty="0"/>
          </a:p>
          <a:p>
            <a:r>
              <a:rPr lang="fr-FR" sz="2800" dirty="0" err="1" smtClean="0"/>
              <a:t>Beam</a:t>
            </a:r>
            <a:r>
              <a:rPr lang="fr-FR" sz="2800" dirty="0" smtClean="0"/>
              <a:t> </a:t>
            </a:r>
            <a:r>
              <a:rPr lang="fr-FR" sz="2800" dirty="0" err="1" smtClean="0"/>
              <a:t>Search</a:t>
            </a:r>
            <a:r>
              <a:rPr lang="fr-FR" sz="2800" dirty="0" smtClean="0"/>
              <a:t> </a:t>
            </a:r>
            <a:r>
              <a:rPr lang="fr-FR" sz="2800" dirty="0" err="1" smtClean="0"/>
              <a:t>algorithm</a:t>
            </a:r>
            <a:endParaRPr lang="fr-FR" sz="2800" dirty="0" smtClean="0"/>
          </a:p>
          <a:p>
            <a:endParaRPr lang="fr-FR" sz="2800" dirty="0" smtClean="0"/>
          </a:p>
          <a:p>
            <a:r>
              <a:rPr lang="fr-FR" sz="2800" dirty="0" err="1" smtClean="0"/>
              <a:t>Optimize</a:t>
            </a:r>
            <a:r>
              <a:rPr lang="fr-FR" sz="2800" dirty="0" smtClean="0"/>
              <a:t> </a:t>
            </a:r>
            <a:r>
              <a:rPr lang="fr-FR" sz="2800" dirty="0" err="1" smtClean="0"/>
              <a:t>based</a:t>
            </a:r>
            <a:r>
              <a:rPr lang="fr-FR" sz="2800" dirty="0" smtClean="0"/>
              <a:t> on </a:t>
            </a:r>
            <a:r>
              <a:rPr lang="fr-FR" sz="2800" dirty="0" err="1" smtClean="0"/>
              <a:t>other</a:t>
            </a:r>
            <a:r>
              <a:rPr lang="fr-FR" sz="2800" dirty="0" smtClean="0"/>
              <a:t> </a:t>
            </a:r>
            <a:r>
              <a:rPr lang="fr-FR" sz="2800" dirty="0" err="1" smtClean="0"/>
              <a:t>metrics</a:t>
            </a:r>
            <a:r>
              <a:rPr lang="fr-FR" sz="2800" dirty="0" smtClean="0"/>
              <a:t> </a:t>
            </a:r>
          </a:p>
          <a:p>
            <a:endParaRPr lang="fr-FR" sz="2800" dirty="0" smtClean="0"/>
          </a:p>
          <a:p>
            <a:r>
              <a:rPr lang="fr-FR" sz="2800" dirty="0" err="1"/>
              <a:t>E</a:t>
            </a:r>
            <a:r>
              <a:rPr lang="fr-FR" sz="2800" dirty="0" err="1" smtClean="0"/>
              <a:t>mbedding</a:t>
            </a:r>
            <a:r>
              <a:rPr lang="fr-FR" sz="2800" dirty="0" smtClean="0"/>
              <a:t> size and batch size to 1024(</a:t>
            </a:r>
            <a:r>
              <a:rPr lang="fr-FR" sz="2800" dirty="0" err="1"/>
              <a:t>c</a:t>
            </a:r>
            <a:r>
              <a:rPr lang="fr-FR" sz="2800" dirty="0" err="1" smtClean="0"/>
              <a:t>omputationaly</a:t>
            </a:r>
            <a:r>
              <a:rPr lang="fr-FR" sz="2800" dirty="0" smtClean="0"/>
              <a:t> </a:t>
            </a:r>
            <a:r>
              <a:rPr lang="fr-FR" sz="2800" dirty="0" err="1" smtClean="0"/>
              <a:t>expensive</a:t>
            </a:r>
            <a:r>
              <a:rPr lang="fr-FR" sz="2800" dirty="0" smtClean="0"/>
              <a:t>)</a:t>
            </a:r>
          </a:p>
          <a:p>
            <a:endParaRPr lang="fr-FR" sz="2800" dirty="0" smtClean="0"/>
          </a:p>
          <a:p>
            <a:r>
              <a:rPr lang="fr-FR" sz="2800" dirty="0" smtClean="0"/>
              <a:t>Learning rate to 0.001 and dropout ratio to 0.5</a:t>
            </a:r>
            <a:endParaRPr lang="fr-FR" sz="2800" dirty="0"/>
          </a:p>
        </p:txBody>
      </p:sp>
      <p:sp>
        <p:nvSpPr>
          <p:cNvPr id="4" name="Espace réservé de la date 3"/>
          <p:cNvSpPr>
            <a:spLocks noGrp="1"/>
          </p:cNvSpPr>
          <p:nvPr>
            <p:ph type="dt" sz="half" idx="10"/>
          </p:nvPr>
        </p:nvSpPr>
        <p:spPr/>
        <p:txBody>
          <a:bodyPr/>
          <a:lstStyle/>
          <a:p>
            <a:fld id="{1E380F88-1A49-4A74-8DFB-782206EA5DEB}"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dirty="0" smtClean="0"/>
              <a:t>Copyright © 2020, </a:t>
            </a:r>
            <a:r>
              <a:rPr lang="fr-FR" dirty="0" err="1" smtClean="0"/>
              <a:t>Abonia</a:t>
            </a:r>
            <a:r>
              <a:rPr lang="fr-FR" dirty="0" smtClean="0"/>
              <a:t> </a:t>
            </a:r>
            <a:r>
              <a:rPr lang="fr-FR" dirty="0" err="1" smtClean="0"/>
              <a:t>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47</a:t>
            </a:fld>
            <a:endParaRPr lang="fr-FR" dirty="0"/>
          </a:p>
        </p:txBody>
      </p:sp>
    </p:spTree>
    <p:extLst>
      <p:ext uri="{BB962C8B-B14F-4D97-AF65-F5344CB8AC3E}">
        <p14:creationId xmlns:p14="http://schemas.microsoft.com/office/powerpoint/2010/main" val="196363365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332656"/>
            <a:ext cx="7467600" cy="778098"/>
          </a:xfrm>
        </p:spPr>
        <p:txBody>
          <a:bodyPr>
            <a:normAutofit fontScale="90000"/>
          </a:bodyPr>
          <a:lstStyle/>
          <a:p>
            <a:r>
              <a:rPr lang="fr-FR" dirty="0" smtClean="0"/>
              <a:t> Conclusion:</a:t>
            </a:r>
            <a:endParaRPr lang="fr-FR" dirty="0"/>
          </a:p>
        </p:txBody>
      </p:sp>
      <p:sp>
        <p:nvSpPr>
          <p:cNvPr id="3" name="Espace réservé du contenu 2"/>
          <p:cNvSpPr>
            <a:spLocks noGrp="1"/>
          </p:cNvSpPr>
          <p:nvPr>
            <p:ph idx="1"/>
          </p:nvPr>
        </p:nvSpPr>
        <p:spPr>
          <a:xfrm>
            <a:off x="53112" y="1529408"/>
            <a:ext cx="9108504" cy="5328592"/>
          </a:xfrm>
        </p:spPr>
        <p:txBody>
          <a:bodyPr>
            <a:normAutofit/>
          </a:bodyPr>
          <a:lstStyle/>
          <a:p>
            <a:r>
              <a:rPr lang="en-US" sz="2400" dirty="0"/>
              <a:t>The training data on Cornell Movie Subtitle corpus produced a result that needs further improvement and more attention and speculation on training parameters. </a:t>
            </a:r>
            <a:endParaRPr lang="en-US" sz="2400" dirty="0" smtClean="0"/>
          </a:p>
          <a:p>
            <a:endParaRPr lang="en-US" sz="2400" dirty="0" smtClean="0"/>
          </a:p>
          <a:p>
            <a:r>
              <a:rPr lang="en-US" sz="2400" dirty="0" smtClean="0"/>
              <a:t>Adding </a:t>
            </a:r>
            <a:r>
              <a:rPr lang="en-US" sz="2400" dirty="0"/>
              <a:t>more quality data will further improve performance. </a:t>
            </a:r>
            <a:endParaRPr lang="en-US" sz="2400" dirty="0" smtClean="0"/>
          </a:p>
          <a:p>
            <a:endParaRPr lang="en-US" sz="2400" dirty="0" smtClean="0"/>
          </a:p>
          <a:p>
            <a:r>
              <a:rPr lang="en-US" sz="2400" dirty="0" smtClean="0"/>
              <a:t>Also</a:t>
            </a:r>
            <a:r>
              <a:rPr lang="en-US" sz="2400" dirty="0"/>
              <a:t>, the training model should be trained with other hyper-parameters and different datasets for further experimentation.</a:t>
            </a:r>
            <a:endParaRPr lang="fr-FR" sz="2400" dirty="0"/>
          </a:p>
        </p:txBody>
      </p:sp>
      <p:sp>
        <p:nvSpPr>
          <p:cNvPr id="4" name="Espace réservé de la date 3"/>
          <p:cNvSpPr>
            <a:spLocks noGrp="1"/>
          </p:cNvSpPr>
          <p:nvPr>
            <p:ph type="dt" sz="half" idx="10"/>
          </p:nvPr>
        </p:nvSpPr>
        <p:spPr/>
        <p:txBody>
          <a:bodyPr/>
          <a:lstStyle/>
          <a:p>
            <a:fld id="{EF900CAD-323F-4DAD-8791-EBC7474C5D77}"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48</a:t>
            </a:fld>
            <a:endParaRPr lang="fr-FR" dirty="0"/>
          </a:p>
        </p:txBody>
      </p:sp>
    </p:spTree>
    <p:extLst>
      <p:ext uri="{BB962C8B-B14F-4D97-AF65-F5344CB8AC3E}">
        <p14:creationId xmlns:p14="http://schemas.microsoft.com/office/powerpoint/2010/main" val="26229063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332656"/>
            <a:ext cx="7467600" cy="778098"/>
          </a:xfrm>
        </p:spPr>
        <p:txBody>
          <a:bodyPr>
            <a:normAutofit fontScale="90000"/>
          </a:bodyPr>
          <a:lstStyle/>
          <a:p>
            <a:r>
              <a:rPr lang="fr-FR" dirty="0" smtClean="0"/>
              <a:t> </a:t>
            </a:r>
            <a:r>
              <a:rPr lang="fr-FR" dirty="0" err="1" smtClean="0"/>
              <a:t>Other</a:t>
            </a:r>
            <a:r>
              <a:rPr lang="fr-FR" dirty="0" smtClean="0"/>
              <a:t> </a:t>
            </a:r>
            <a:r>
              <a:rPr lang="fr-FR" dirty="0" err="1" smtClean="0"/>
              <a:t>References</a:t>
            </a:r>
            <a:r>
              <a:rPr lang="fr-FR" dirty="0" smtClean="0"/>
              <a:t>:</a:t>
            </a:r>
            <a:endParaRPr lang="fr-FR" dirty="0"/>
          </a:p>
        </p:txBody>
      </p:sp>
      <p:sp>
        <p:nvSpPr>
          <p:cNvPr id="3" name="Espace réservé du contenu 2"/>
          <p:cNvSpPr>
            <a:spLocks noGrp="1"/>
          </p:cNvSpPr>
          <p:nvPr>
            <p:ph idx="1"/>
          </p:nvPr>
        </p:nvSpPr>
        <p:spPr>
          <a:xfrm>
            <a:off x="35496" y="1124744"/>
            <a:ext cx="9108504" cy="5328592"/>
          </a:xfrm>
        </p:spPr>
        <p:txBody>
          <a:bodyPr>
            <a:normAutofit fontScale="25000" lnSpcReduction="20000"/>
          </a:bodyPr>
          <a:lstStyle/>
          <a:p>
            <a:endParaRPr lang="fr-FR" dirty="0"/>
          </a:p>
          <a:p>
            <a:pPr>
              <a:buFont typeface="Arial" pitchFamily="34" charset="0"/>
              <a:buChar char="•"/>
            </a:pPr>
            <a:r>
              <a:rPr lang="fr-FR" sz="4800" i="1" dirty="0">
                <a:latin typeface="Times New Roman" pitchFamily="18" charset="0"/>
                <a:cs typeface="Times New Roman" pitchFamily="18" charset="0"/>
              </a:rPr>
              <a:t>https://machinelearningmastery.com</a:t>
            </a:r>
            <a:r>
              <a:rPr lang="fr-FR" sz="4800" i="1" dirty="0" smtClean="0">
                <a:latin typeface="Times New Roman" pitchFamily="18" charset="0"/>
                <a:cs typeface="Times New Roman" pitchFamily="18" charset="0"/>
              </a:rPr>
              <a:t>/</a:t>
            </a:r>
          </a:p>
          <a:p>
            <a:pPr>
              <a:buFont typeface="Arial" pitchFamily="34" charset="0"/>
              <a:buChar char="•"/>
            </a:pPr>
            <a:r>
              <a:rPr lang="fr-FR" sz="4800" i="1" dirty="0" smtClean="0">
                <a:latin typeface="Times New Roman" pitchFamily="18" charset="0"/>
                <a:cs typeface="Times New Roman" pitchFamily="18" charset="0"/>
              </a:rPr>
              <a:t>https</a:t>
            </a:r>
            <a:r>
              <a:rPr lang="fr-FR" sz="4800" i="1" dirty="0">
                <a:latin typeface="Times New Roman" pitchFamily="18" charset="0"/>
                <a:cs typeface="Times New Roman" pitchFamily="18" charset="0"/>
              </a:rPr>
              <a:t>://ruder.io/word-embeddings-1/</a:t>
            </a:r>
          </a:p>
          <a:p>
            <a:pPr>
              <a:buFont typeface="Arial" pitchFamily="34" charset="0"/>
              <a:buChar char="•"/>
            </a:pPr>
            <a:endParaRPr lang="fr-FR" sz="4800" i="1" dirty="0" smtClean="0">
              <a:latin typeface="Times New Roman" pitchFamily="18" charset="0"/>
              <a:cs typeface="Times New Roman" pitchFamily="18" charset="0"/>
            </a:endParaRPr>
          </a:p>
          <a:p>
            <a:pPr>
              <a:buFont typeface="Arial" pitchFamily="34" charset="0"/>
              <a:buChar char="•"/>
            </a:pPr>
            <a:r>
              <a:rPr lang="fr-FR" sz="4800" i="1" dirty="0" err="1" smtClean="0">
                <a:latin typeface="Times New Roman" pitchFamily="18" charset="0"/>
                <a:cs typeface="Times New Roman" pitchFamily="18" charset="0"/>
              </a:rPr>
              <a:t>Papers</a:t>
            </a:r>
            <a:r>
              <a:rPr lang="fr-FR" sz="4800" i="1" dirty="0" smtClean="0">
                <a:latin typeface="Times New Roman" pitchFamily="18" charset="0"/>
                <a:cs typeface="Times New Roman" pitchFamily="18" charset="0"/>
              </a:rPr>
              <a:t> </a:t>
            </a:r>
            <a:r>
              <a:rPr lang="fr-FR" sz="4800" i="1" dirty="0">
                <a:latin typeface="Times New Roman" pitchFamily="18" charset="0"/>
                <a:cs typeface="Times New Roman" pitchFamily="18" charset="0"/>
              </a:rPr>
              <a:t>on </a:t>
            </a:r>
            <a:r>
              <a:rPr lang="fr-FR" sz="4800" i="1" dirty="0" smtClean="0">
                <a:latin typeface="Times New Roman" pitchFamily="18" charset="0"/>
                <a:cs typeface="Times New Roman" pitchFamily="18" charset="0"/>
              </a:rPr>
              <a:t>seq2seq:</a:t>
            </a:r>
          </a:p>
          <a:p>
            <a:pPr marL="36576" indent="0">
              <a:buNone/>
            </a:pPr>
            <a:endParaRPr lang="fr-FR" sz="4800" i="1" dirty="0" smtClean="0">
              <a:latin typeface="Times New Roman" pitchFamily="18" charset="0"/>
              <a:cs typeface="Times New Roman" pitchFamily="18" charset="0"/>
            </a:endParaRPr>
          </a:p>
          <a:p>
            <a:pPr marL="338328" lvl="1" indent="0">
              <a:buNone/>
            </a:pPr>
            <a:r>
              <a:rPr lang="fr-FR" sz="4400" i="1" dirty="0" smtClean="0">
                <a:latin typeface="Times New Roman" pitchFamily="18" charset="0"/>
                <a:cs typeface="Times New Roman" pitchFamily="18" charset="0"/>
              </a:rPr>
              <a:t>Learning </a:t>
            </a:r>
            <a:r>
              <a:rPr lang="fr-FR" sz="4400" i="1" dirty="0">
                <a:latin typeface="Times New Roman" pitchFamily="18" charset="0"/>
                <a:cs typeface="Times New Roman" pitchFamily="18" charset="0"/>
              </a:rPr>
              <a:t>Phrase </a:t>
            </a:r>
            <a:r>
              <a:rPr lang="fr-FR" sz="4400" i="1" dirty="0" err="1">
                <a:latin typeface="Times New Roman" pitchFamily="18" charset="0"/>
                <a:cs typeface="Times New Roman" pitchFamily="18" charset="0"/>
              </a:rPr>
              <a:t>Representations</a:t>
            </a:r>
            <a:r>
              <a:rPr lang="fr-FR" sz="4400" i="1" dirty="0">
                <a:latin typeface="Times New Roman" pitchFamily="18" charset="0"/>
                <a:cs typeface="Times New Roman" pitchFamily="18" charset="0"/>
              </a:rPr>
              <a:t> </a:t>
            </a:r>
            <a:r>
              <a:rPr lang="fr-FR" sz="4400" i="1" dirty="0" err="1">
                <a:latin typeface="Times New Roman" pitchFamily="18" charset="0"/>
                <a:cs typeface="Times New Roman" pitchFamily="18" charset="0"/>
              </a:rPr>
              <a:t>using</a:t>
            </a:r>
            <a:r>
              <a:rPr lang="fr-FR" sz="4400" i="1" dirty="0">
                <a:latin typeface="Times New Roman" pitchFamily="18" charset="0"/>
                <a:cs typeface="Times New Roman" pitchFamily="18" charset="0"/>
              </a:rPr>
              <a:t> RNN Encoder-</a:t>
            </a:r>
            <a:r>
              <a:rPr lang="fr-FR" sz="4400" i="1" dirty="0" err="1">
                <a:latin typeface="Times New Roman" pitchFamily="18" charset="0"/>
                <a:cs typeface="Times New Roman" pitchFamily="18" charset="0"/>
              </a:rPr>
              <a:t>Decoder</a:t>
            </a:r>
            <a:r>
              <a:rPr lang="fr-FR" sz="4400" i="1" dirty="0">
                <a:latin typeface="Times New Roman" pitchFamily="18" charset="0"/>
                <a:cs typeface="Times New Roman" pitchFamily="18" charset="0"/>
              </a:rPr>
              <a:t> for </a:t>
            </a:r>
            <a:r>
              <a:rPr lang="fr-FR" sz="4400" i="1" dirty="0" err="1">
                <a:latin typeface="Times New Roman" pitchFamily="18" charset="0"/>
                <a:cs typeface="Times New Roman" pitchFamily="18" charset="0"/>
              </a:rPr>
              <a:t>Statistical</a:t>
            </a:r>
            <a:r>
              <a:rPr lang="fr-FR" sz="4400" i="1" dirty="0">
                <a:latin typeface="Times New Roman" pitchFamily="18" charset="0"/>
                <a:cs typeface="Times New Roman" pitchFamily="18" charset="0"/>
              </a:rPr>
              <a:t> </a:t>
            </a:r>
            <a:r>
              <a:rPr lang="fr-FR" sz="4400" i="1" dirty="0" smtClean="0">
                <a:latin typeface="Times New Roman" pitchFamily="18" charset="0"/>
                <a:cs typeface="Times New Roman" pitchFamily="18" charset="0"/>
              </a:rPr>
              <a:t>Machine </a:t>
            </a:r>
            <a:r>
              <a:rPr lang="fr-FR" sz="4400" i="1" dirty="0" err="1" smtClean="0">
                <a:latin typeface="Times New Roman" pitchFamily="18" charset="0"/>
                <a:cs typeface="Times New Roman" pitchFamily="18" charset="0"/>
              </a:rPr>
              <a:t>Translation:https</a:t>
            </a:r>
            <a:r>
              <a:rPr lang="fr-FR" sz="4400" i="1" dirty="0">
                <a:latin typeface="Times New Roman" pitchFamily="18" charset="0"/>
                <a:cs typeface="Times New Roman" pitchFamily="18" charset="0"/>
              </a:rPr>
              <a:t>://arxiv.org/abs/1406.1078</a:t>
            </a:r>
          </a:p>
          <a:p>
            <a:pPr lvl="1">
              <a:buFont typeface="Arial" pitchFamily="34" charset="0"/>
              <a:buChar char="•"/>
            </a:pPr>
            <a:endParaRPr lang="fr-FR" sz="4400" i="1" dirty="0">
              <a:latin typeface="Times New Roman" pitchFamily="18" charset="0"/>
              <a:cs typeface="Times New Roman" pitchFamily="18" charset="0"/>
            </a:endParaRPr>
          </a:p>
          <a:p>
            <a:pPr marL="338328" lvl="1" indent="0">
              <a:buNone/>
            </a:pPr>
            <a:r>
              <a:rPr lang="fr-FR" sz="4400" i="1" dirty="0" err="1" smtClean="0">
                <a:latin typeface="Times New Roman" pitchFamily="18" charset="0"/>
                <a:cs typeface="Times New Roman" pitchFamily="18" charset="0"/>
              </a:rPr>
              <a:t>Sequence</a:t>
            </a:r>
            <a:r>
              <a:rPr lang="fr-FR" sz="4400" i="1" dirty="0" smtClean="0">
                <a:latin typeface="Times New Roman" pitchFamily="18" charset="0"/>
                <a:cs typeface="Times New Roman" pitchFamily="18" charset="0"/>
              </a:rPr>
              <a:t> </a:t>
            </a:r>
            <a:r>
              <a:rPr lang="fr-FR" sz="4400" i="1" dirty="0">
                <a:latin typeface="Times New Roman" pitchFamily="18" charset="0"/>
                <a:cs typeface="Times New Roman" pitchFamily="18" charset="0"/>
              </a:rPr>
              <a:t>to </a:t>
            </a:r>
            <a:r>
              <a:rPr lang="fr-FR" sz="4400" i="1" dirty="0" err="1">
                <a:latin typeface="Times New Roman" pitchFamily="18" charset="0"/>
                <a:cs typeface="Times New Roman" pitchFamily="18" charset="0"/>
              </a:rPr>
              <a:t>Sequence</a:t>
            </a:r>
            <a:r>
              <a:rPr lang="fr-FR" sz="4400" i="1" dirty="0">
                <a:latin typeface="Times New Roman" pitchFamily="18" charset="0"/>
                <a:cs typeface="Times New Roman" pitchFamily="18" charset="0"/>
              </a:rPr>
              <a:t> Learning </a:t>
            </a:r>
            <a:r>
              <a:rPr lang="fr-FR" sz="4400" i="1" dirty="0" err="1">
                <a:latin typeface="Times New Roman" pitchFamily="18" charset="0"/>
                <a:cs typeface="Times New Roman" pitchFamily="18" charset="0"/>
              </a:rPr>
              <a:t>with</a:t>
            </a:r>
            <a:r>
              <a:rPr lang="fr-FR" sz="4400" i="1" dirty="0">
                <a:latin typeface="Times New Roman" pitchFamily="18" charset="0"/>
                <a:cs typeface="Times New Roman" pitchFamily="18" charset="0"/>
              </a:rPr>
              <a:t> Neural </a:t>
            </a:r>
            <a:r>
              <a:rPr lang="fr-FR" sz="4400" i="1" dirty="0" err="1">
                <a:latin typeface="Times New Roman" pitchFamily="18" charset="0"/>
                <a:cs typeface="Times New Roman" pitchFamily="18" charset="0"/>
              </a:rPr>
              <a:t>Networks:https</a:t>
            </a:r>
            <a:r>
              <a:rPr lang="fr-FR" sz="4400" i="1" dirty="0">
                <a:latin typeface="Times New Roman" pitchFamily="18" charset="0"/>
                <a:cs typeface="Times New Roman" pitchFamily="18" charset="0"/>
              </a:rPr>
              <a:t>://arxiv.org/abs/1409.3215</a:t>
            </a:r>
          </a:p>
          <a:p>
            <a:pPr lvl="1">
              <a:buFont typeface="Arial" pitchFamily="34" charset="0"/>
              <a:buChar char="•"/>
            </a:pPr>
            <a:endParaRPr lang="fr-FR" sz="4400" i="1" dirty="0">
              <a:latin typeface="Times New Roman" pitchFamily="18" charset="0"/>
              <a:cs typeface="Times New Roman" pitchFamily="18" charset="0"/>
            </a:endParaRPr>
          </a:p>
          <a:p>
            <a:pPr marL="338328" lvl="1" indent="0">
              <a:buNone/>
            </a:pPr>
            <a:r>
              <a:rPr lang="fr-FR" sz="4400" i="1" dirty="0" smtClean="0">
                <a:latin typeface="Times New Roman" pitchFamily="18" charset="0"/>
                <a:cs typeface="Times New Roman" pitchFamily="18" charset="0"/>
              </a:rPr>
              <a:t>Neural </a:t>
            </a:r>
            <a:r>
              <a:rPr lang="fr-FR" sz="4400" i="1" dirty="0">
                <a:latin typeface="Times New Roman" pitchFamily="18" charset="0"/>
                <a:cs typeface="Times New Roman" pitchFamily="18" charset="0"/>
              </a:rPr>
              <a:t>Machine Translation by </a:t>
            </a:r>
            <a:r>
              <a:rPr lang="fr-FR" sz="4400" i="1" dirty="0" err="1">
                <a:latin typeface="Times New Roman" pitchFamily="18" charset="0"/>
                <a:cs typeface="Times New Roman" pitchFamily="18" charset="0"/>
              </a:rPr>
              <a:t>Jointly</a:t>
            </a:r>
            <a:r>
              <a:rPr lang="fr-FR" sz="4400" i="1" dirty="0">
                <a:latin typeface="Times New Roman" pitchFamily="18" charset="0"/>
                <a:cs typeface="Times New Roman" pitchFamily="18" charset="0"/>
              </a:rPr>
              <a:t> Learning to </a:t>
            </a:r>
            <a:r>
              <a:rPr lang="fr-FR" sz="4400" i="1" dirty="0" err="1">
                <a:latin typeface="Times New Roman" pitchFamily="18" charset="0"/>
                <a:cs typeface="Times New Roman" pitchFamily="18" charset="0"/>
              </a:rPr>
              <a:t>Align</a:t>
            </a:r>
            <a:r>
              <a:rPr lang="fr-FR" sz="4400" i="1" dirty="0">
                <a:latin typeface="Times New Roman" pitchFamily="18" charset="0"/>
                <a:cs typeface="Times New Roman" pitchFamily="18" charset="0"/>
              </a:rPr>
              <a:t> </a:t>
            </a:r>
            <a:r>
              <a:rPr lang="fr-FR" sz="4400" i="1" dirty="0" smtClean="0">
                <a:latin typeface="Times New Roman" pitchFamily="18" charset="0"/>
                <a:cs typeface="Times New Roman" pitchFamily="18" charset="0"/>
              </a:rPr>
              <a:t>and </a:t>
            </a:r>
            <a:r>
              <a:rPr lang="fr-FR" sz="4400" i="1" dirty="0" err="1" smtClean="0">
                <a:latin typeface="Times New Roman" pitchFamily="18" charset="0"/>
                <a:cs typeface="Times New Roman" pitchFamily="18" charset="0"/>
              </a:rPr>
              <a:t>Translate:https</a:t>
            </a:r>
            <a:r>
              <a:rPr lang="fr-FR" sz="4400" i="1" dirty="0">
                <a:latin typeface="Times New Roman" pitchFamily="18" charset="0"/>
                <a:cs typeface="Times New Roman" pitchFamily="18" charset="0"/>
              </a:rPr>
              <a:t>://arxiv.org/abs/1409.0473</a:t>
            </a:r>
          </a:p>
          <a:p>
            <a:pPr lvl="1">
              <a:buFont typeface="Arial" pitchFamily="34" charset="0"/>
              <a:buChar char="•"/>
            </a:pPr>
            <a:endParaRPr lang="fr-FR" sz="4400" i="1" dirty="0">
              <a:latin typeface="Times New Roman" pitchFamily="18" charset="0"/>
              <a:cs typeface="Times New Roman" pitchFamily="18" charset="0"/>
            </a:endParaRPr>
          </a:p>
          <a:p>
            <a:pPr marL="338328" lvl="1" indent="0">
              <a:buNone/>
            </a:pPr>
            <a:r>
              <a:rPr lang="fr-FR" sz="4400" i="1" dirty="0" smtClean="0">
                <a:latin typeface="Times New Roman" pitchFamily="18" charset="0"/>
                <a:cs typeface="Times New Roman" pitchFamily="18" charset="0"/>
              </a:rPr>
              <a:t>A </a:t>
            </a:r>
            <a:r>
              <a:rPr lang="fr-FR" sz="4400" i="1" dirty="0">
                <a:latin typeface="Times New Roman" pitchFamily="18" charset="0"/>
                <a:cs typeface="Times New Roman" pitchFamily="18" charset="0"/>
              </a:rPr>
              <a:t>Neural </a:t>
            </a:r>
            <a:r>
              <a:rPr lang="fr-FR" sz="4400" i="1" dirty="0" err="1">
                <a:latin typeface="Times New Roman" pitchFamily="18" charset="0"/>
                <a:cs typeface="Times New Roman" pitchFamily="18" charset="0"/>
              </a:rPr>
              <a:t>Conversational</a:t>
            </a:r>
            <a:r>
              <a:rPr lang="fr-FR" sz="4400" i="1" dirty="0">
                <a:latin typeface="Times New Roman" pitchFamily="18" charset="0"/>
                <a:cs typeface="Times New Roman" pitchFamily="18" charset="0"/>
              </a:rPr>
              <a:t> </a:t>
            </a:r>
            <a:r>
              <a:rPr lang="fr-FR" sz="4400" i="1" dirty="0" err="1">
                <a:latin typeface="Times New Roman" pitchFamily="18" charset="0"/>
                <a:cs typeface="Times New Roman" pitchFamily="18" charset="0"/>
              </a:rPr>
              <a:t>Model:https</a:t>
            </a:r>
            <a:r>
              <a:rPr lang="fr-FR" sz="4400" i="1" dirty="0">
                <a:latin typeface="Times New Roman" pitchFamily="18" charset="0"/>
                <a:cs typeface="Times New Roman" pitchFamily="18" charset="0"/>
              </a:rPr>
              <a:t>://arxiv.org/abs/1506.05869</a:t>
            </a:r>
          </a:p>
          <a:p>
            <a:pPr>
              <a:buFont typeface="Arial" pitchFamily="34" charset="0"/>
              <a:buChar char="•"/>
            </a:pP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Telegram</a:t>
            </a:r>
            <a:r>
              <a:rPr lang="fr-FR" sz="4800" i="1" dirty="0">
                <a:latin typeface="Times New Roman" pitchFamily="18" charset="0"/>
                <a:cs typeface="Times New Roman" pitchFamily="18" charset="0"/>
              </a:rPr>
              <a:t> Bots : An introduction for </a:t>
            </a:r>
            <a:r>
              <a:rPr lang="fr-FR" sz="4800" i="1" dirty="0" err="1" smtClean="0">
                <a:latin typeface="Times New Roman" pitchFamily="18" charset="0"/>
                <a:cs typeface="Times New Roman" pitchFamily="18" charset="0"/>
              </a:rPr>
              <a:t>developers</a:t>
            </a: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Botfather</a:t>
            </a: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Mitsuku</a:t>
            </a: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Deep</a:t>
            </a:r>
            <a:r>
              <a:rPr lang="fr-FR" sz="4800" i="1" dirty="0">
                <a:latin typeface="Times New Roman" pitchFamily="18" charset="0"/>
                <a:cs typeface="Times New Roman" pitchFamily="18" charset="0"/>
              </a:rPr>
              <a:t> Learning for </a:t>
            </a:r>
            <a:r>
              <a:rPr lang="fr-FR" sz="4800" i="1" dirty="0" err="1">
                <a:latin typeface="Times New Roman" pitchFamily="18" charset="0"/>
                <a:cs typeface="Times New Roman" pitchFamily="18" charset="0"/>
              </a:rPr>
              <a:t>Chatbots</a:t>
            </a:r>
            <a:r>
              <a:rPr lang="fr-FR" sz="4800" i="1" dirty="0">
                <a:latin typeface="Times New Roman" pitchFamily="18" charset="0"/>
                <a:cs typeface="Times New Roman" pitchFamily="18" charset="0"/>
              </a:rPr>
              <a:t> : Introduction</a:t>
            </a:r>
          </a:p>
          <a:p>
            <a:pPr>
              <a:buFont typeface="Arial" pitchFamily="34" charset="0"/>
              <a:buChar char="•"/>
            </a:pPr>
            <a:r>
              <a:rPr lang="fr-FR" sz="4800" i="1" dirty="0" err="1">
                <a:latin typeface="Times New Roman" pitchFamily="18" charset="0"/>
                <a:cs typeface="Times New Roman" pitchFamily="18" charset="0"/>
              </a:rPr>
              <a:t>Understanding</a:t>
            </a:r>
            <a:r>
              <a:rPr lang="fr-FR" sz="4800" i="1" dirty="0">
                <a:latin typeface="Times New Roman" pitchFamily="18" charset="0"/>
                <a:cs typeface="Times New Roman" pitchFamily="18" charset="0"/>
              </a:rPr>
              <a:t> LSTMS</a:t>
            </a:r>
          </a:p>
          <a:p>
            <a:pPr>
              <a:buFont typeface="Arial" pitchFamily="34" charset="0"/>
              <a:buChar char="•"/>
            </a:pPr>
            <a:r>
              <a:rPr lang="fr-FR" sz="4800" i="1" dirty="0" err="1">
                <a:latin typeface="Times New Roman" pitchFamily="18" charset="0"/>
                <a:cs typeface="Times New Roman" pitchFamily="18" charset="0"/>
              </a:rPr>
              <a:t>Padding</a:t>
            </a:r>
            <a:r>
              <a:rPr lang="fr-FR" sz="4800" i="1" dirty="0">
                <a:latin typeface="Times New Roman" pitchFamily="18" charset="0"/>
                <a:cs typeface="Times New Roman" pitchFamily="18" charset="0"/>
              </a:rPr>
              <a:t> and </a:t>
            </a:r>
            <a:r>
              <a:rPr lang="fr-FR" sz="4800" i="1" dirty="0" err="1">
                <a:latin typeface="Times New Roman" pitchFamily="18" charset="0"/>
                <a:cs typeface="Times New Roman" pitchFamily="18" charset="0"/>
              </a:rPr>
              <a:t>Bucketing</a:t>
            </a:r>
            <a:endParaRPr lang="fr-FR" sz="4800" i="1" dirty="0">
              <a:latin typeface="Times New Roman" pitchFamily="18" charset="0"/>
              <a:cs typeface="Times New Roman" pitchFamily="18" charset="0"/>
            </a:endParaRPr>
          </a:p>
          <a:p>
            <a:pPr>
              <a:buFont typeface="Arial" pitchFamily="34" charset="0"/>
              <a:buChar char="•"/>
            </a:pPr>
            <a:r>
              <a:rPr lang="fr-FR" sz="4800" i="1" dirty="0">
                <a:latin typeface="Times New Roman" pitchFamily="18" charset="0"/>
                <a:cs typeface="Times New Roman" pitchFamily="18" charset="0"/>
              </a:rPr>
              <a:t>On </a:t>
            </a:r>
            <a:r>
              <a:rPr lang="fr-FR" sz="4800" i="1" dirty="0" err="1">
                <a:latin typeface="Times New Roman" pitchFamily="18" charset="0"/>
                <a:cs typeface="Times New Roman" pitchFamily="18" charset="0"/>
              </a:rPr>
              <a:t>word</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embeddings</a:t>
            </a:r>
            <a:r>
              <a:rPr lang="fr-FR" sz="4800" i="1" dirty="0">
                <a:latin typeface="Times New Roman" pitchFamily="18" charset="0"/>
                <a:cs typeface="Times New Roman" pitchFamily="18" charset="0"/>
              </a:rPr>
              <a:t> - Part 1</a:t>
            </a:r>
          </a:p>
          <a:p>
            <a:pPr>
              <a:buFont typeface="Arial" pitchFamily="34" charset="0"/>
              <a:buChar char="•"/>
            </a:pPr>
            <a:r>
              <a:rPr lang="fr-FR" sz="4800" i="1" dirty="0">
                <a:latin typeface="Times New Roman" pitchFamily="18" charset="0"/>
                <a:cs typeface="Times New Roman" pitchFamily="18" charset="0"/>
              </a:rPr>
              <a:t>On </a:t>
            </a:r>
            <a:r>
              <a:rPr lang="fr-FR" sz="4800" i="1" dirty="0" err="1">
                <a:latin typeface="Times New Roman" pitchFamily="18" charset="0"/>
                <a:cs typeface="Times New Roman" pitchFamily="18" charset="0"/>
              </a:rPr>
              <a:t>word</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embeddings</a:t>
            </a:r>
            <a:r>
              <a:rPr lang="fr-FR" sz="4800" i="1" dirty="0">
                <a:latin typeface="Times New Roman" pitchFamily="18" charset="0"/>
                <a:cs typeface="Times New Roman" pitchFamily="18" charset="0"/>
              </a:rPr>
              <a:t> - Part 2 (</a:t>
            </a:r>
            <a:r>
              <a:rPr lang="fr-FR" sz="4800" i="1" dirty="0" err="1">
                <a:latin typeface="Times New Roman" pitchFamily="18" charset="0"/>
                <a:cs typeface="Times New Roman" pitchFamily="18" charset="0"/>
              </a:rPr>
              <a:t>sampled</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softmax</a:t>
            </a:r>
            <a:r>
              <a:rPr lang="fr-FR" sz="4800" i="1" dirty="0">
                <a:latin typeface="Times New Roman" pitchFamily="18" charset="0"/>
                <a:cs typeface="Times New Roman" pitchFamily="18" charset="0"/>
              </a:rPr>
              <a:t>)</a:t>
            </a:r>
          </a:p>
          <a:p>
            <a:pPr>
              <a:buFont typeface="Arial" pitchFamily="34" charset="0"/>
              <a:buChar char="•"/>
            </a:pPr>
            <a:r>
              <a:rPr lang="fr-FR" sz="4800" i="1" dirty="0">
                <a:latin typeface="Times New Roman" pitchFamily="18" charset="0"/>
                <a:cs typeface="Times New Roman" pitchFamily="18" charset="0"/>
              </a:rPr>
              <a:t>Attention and Memory in </a:t>
            </a:r>
            <a:r>
              <a:rPr lang="fr-FR" sz="4800" i="1" dirty="0" err="1">
                <a:latin typeface="Times New Roman" pitchFamily="18" charset="0"/>
                <a:cs typeface="Times New Roman" pitchFamily="18" charset="0"/>
              </a:rPr>
              <a:t>Deep</a:t>
            </a:r>
            <a:r>
              <a:rPr lang="fr-FR" sz="4800" i="1" dirty="0">
                <a:latin typeface="Times New Roman" pitchFamily="18" charset="0"/>
                <a:cs typeface="Times New Roman" pitchFamily="18" charset="0"/>
              </a:rPr>
              <a:t> Learning and NLP</a:t>
            </a:r>
          </a:p>
          <a:p>
            <a:pPr>
              <a:buFont typeface="Arial" pitchFamily="34" charset="0"/>
              <a:buChar char="•"/>
            </a:pPr>
            <a:r>
              <a:rPr lang="fr-FR" sz="4800" i="1" dirty="0">
                <a:latin typeface="Times New Roman" pitchFamily="18" charset="0"/>
                <a:cs typeface="Times New Roman" pitchFamily="18" charset="0"/>
              </a:rPr>
              <a:t>easy_seq2seq</a:t>
            </a:r>
          </a:p>
          <a:p>
            <a:pPr>
              <a:buFont typeface="Arial" pitchFamily="34" charset="0"/>
              <a:buChar char="•"/>
            </a:pPr>
            <a:r>
              <a:rPr lang="fr-FR" sz="4800" i="1" dirty="0">
                <a:latin typeface="Times New Roman" pitchFamily="18" charset="0"/>
                <a:cs typeface="Times New Roman" pitchFamily="18" charset="0"/>
              </a:rPr>
              <a:t>English-</a:t>
            </a:r>
            <a:r>
              <a:rPr lang="fr-FR" sz="4800" i="1" dirty="0" err="1">
                <a:latin typeface="Times New Roman" pitchFamily="18" charset="0"/>
                <a:cs typeface="Times New Roman" pitchFamily="18" charset="0"/>
              </a:rPr>
              <a:t>Frnch</a:t>
            </a:r>
            <a:r>
              <a:rPr lang="fr-FR" sz="4800" i="1" dirty="0">
                <a:latin typeface="Times New Roman" pitchFamily="18" charset="0"/>
                <a:cs typeface="Times New Roman" pitchFamily="18" charset="0"/>
              </a:rPr>
              <a:t> Translation in </a:t>
            </a:r>
            <a:r>
              <a:rPr lang="fr-FR" sz="4800" i="1" dirty="0" err="1">
                <a:latin typeface="Times New Roman" pitchFamily="18" charset="0"/>
                <a:cs typeface="Times New Roman" pitchFamily="18" charset="0"/>
              </a:rPr>
              <a:t>Tensorflow</a:t>
            </a: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Cornell</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Movie</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Dialog</a:t>
            </a:r>
            <a:r>
              <a:rPr lang="fr-FR" sz="4800" i="1" dirty="0">
                <a:latin typeface="Times New Roman" pitchFamily="18" charset="0"/>
                <a:cs typeface="Times New Roman" pitchFamily="18" charset="0"/>
              </a:rPr>
              <a:t> Corpus</a:t>
            </a:r>
          </a:p>
          <a:p>
            <a:pPr>
              <a:buFont typeface="Arial" pitchFamily="34" charset="0"/>
              <a:buChar char="•"/>
            </a:pPr>
            <a:r>
              <a:rPr lang="fr-FR" sz="4800" i="1" dirty="0" err="1">
                <a:latin typeface="Times New Roman" pitchFamily="18" charset="0"/>
                <a:cs typeface="Times New Roman" pitchFamily="18" charset="0"/>
              </a:rPr>
              <a:t>Cornell</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Movie</a:t>
            </a:r>
            <a:r>
              <a:rPr lang="fr-FR" sz="4800" i="1" dirty="0">
                <a:latin typeface="Times New Roman" pitchFamily="18" charset="0"/>
                <a:cs typeface="Times New Roman" pitchFamily="18" charset="0"/>
              </a:rPr>
              <a:t> </a:t>
            </a:r>
            <a:r>
              <a:rPr lang="fr-FR" sz="4800" i="1" dirty="0" err="1">
                <a:latin typeface="Times New Roman" pitchFamily="18" charset="0"/>
                <a:cs typeface="Times New Roman" pitchFamily="18" charset="0"/>
              </a:rPr>
              <a:t>Dialog</a:t>
            </a:r>
            <a:r>
              <a:rPr lang="fr-FR" sz="4800" i="1" dirty="0">
                <a:latin typeface="Times New Roman" pitchFamily="18" charset="0"/>
                <a:cs typeface="Times New Roman" pitchFamily="18" charset="0"/>
              </a:rPr>
              <a:t> Corpus - </a:t>
            </a:r>
            <a:r>
              <a:rPr lang="fr-FR" sz="4800" i="1" dirty="0" err="1">
                <a:latin typeface="Times New Roman" pitchFamily="18" charset="0"/>
                <a:cs typeface="Times New Roman" pitchFamily="18" charset="0"/>
              </a:rPr>
              <a:t>Preprocessed</a:t>
            </a:r>
            <a:endParaRPr lang="fr-FR" sz="4800" i="1" dirty="0">
              <a:latin typeface="Times New Roman" pitchFamily="18" charset="0"/>
              <a:cs typeface="Times New Roman" pitchFamily="18" charset="0"/>
            </a:endParaRPr>
          </a:p>
          <a:p>
            <a:pPr>
              <a:buFont typeface="Arial" pitchFamily="34" charset="0"/>
              <a:buChar char="•"/>
            </a:pPr>
            <a:r>
              <a:rPr lang="fr-FR" sz="4800" i="1" dirty="0" err="1">
                <a:latin typeface="Times New Roman" pitchFamily="18" charset="0"/>
                <a:cs typeface="Times New Roman" pitchFamily="18" charset="0"/>
              </a:rPr>
              <a:t>Flask</a:t>
            </a:r>
            <a:r>
              <a:rPr lang="fr-FR" sz="4800" i="1" dirty="0">
                <a:latin typeface="Times New Roman" pitchFamily="18" charset="0"/>
                <a:cs typeface="Times New Roman" pitchFamily="18" charset="0"/>
              </a:rPr>
              <a:t> : Quick Start</a:t>
            </a:r>
          </a:p>
          <a:p>
            <a:endParaRPr lang="fr-FR" dirty="0"/>
          </a:p>
        </p:txBody>
      </p:sp>
      <p:sp>
        <p:nvSpPr>
          <p:cNvPr id="4" name="Espace réservé de la date 3"/>
          <p:cNvSpPr>
            <a:spLocks noGrp="1"/>
          </p:cNvSpPr>
          <p:nvPr>
            <p:ph type="dt" sz="half" idx="10"/>
          </p:nvPr>
        </p:nvSpPr>
        <p:spPr/>
        <p:txBody>
          <a:bodyPr/>
          <a:lstStyle/>
          <a:p>
            <a:fld id="{99446DC4-46FC-4EC2-960E-E05BD83B75D7}"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49</a:t>
            </a:fld>
            <a:endParaRPr lang="fr-FR" dirty="0"/>
          </a:p>
        </p:txBody>
      </p:sp>
    </p:spTree>
    <p:extLst>
      <p:ext uri="{BB962C8B-B14F-4D97-AF65-F5344CB8AC3E}">
        <p14:creationId xmlns:p14="http://schemas.microsoft.com/office/powerpoint/2010/main" val="14425089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616625"/>
          </a:xfrm>
        </p:spPr>
        <p:txBody>
          <a:bodyPr>
            <a:normAutofit/>
          </a:bodyPr>
          <a:lstStyle/>
          <a:p>
            <a:pPr marL="36576" indent="0" fontAlgn="base">
              <a:buNone/>
            </a:pPr>
            <a:r>
              <a:rPr lang="en-US" sz="1800" dirty="0" smtClean="0">
                <a:latin typeface="Times New Roman" pitchFamily="18" charset="0"/>
                <a:cs typeface="Times New Roman" pitchFamily="18" charset="0"/>
              </a:rPr>
              <a:t>A</a:t>
            </a:r>
            <a:r>
              <a:rPr lang="en-US" sz="1800" dirty="0">
                <a:latin typeface="Times New Roman" pitchFamily="18" charset="0"/>
                <a:cs typeface="Times New Roman" pitchFamily="18" charset="0"/>
              </a:rPr>
              <a:t> </a:t>
            </a:r>
            <a:r>
              <a:rPr lang="en-US" sz="1800" b="1" dirty="0">
                <a:latin typeface="Times New Roman" pitchFamily="18" charset="0"/>
                <a:cs typeface="Times New Roman" pitchFamily="18" charset="0"/>
              </a:rPr>
              <a:t>sequence</a:t>
            </a:r>
            <a:r>
              <a:rPr lang="en-US" sz="1800" dirty="0">
                <a:latin typeface="Times New Roman" pitchFamily="18" charset="0"/>
                <a:cs typeface="Times New Roman" pitchFamily="18" charset="0"/>
              </a:rPr>
              <a:t> is an ordered list of symbols. </a:t>
            </a:r>
            <a:r>
              <a:rPr lang="en-US" sz="1800" dirty="0" smtClean="0">
                <a:latin typeface="Times New Roman" pitchFamily="18" charset="0"/>
                <a:cs typeface="Times New Roman" pitchFamily="18" charset="0"/>
              </a:rPr>
              <a:t>For Ex:</a:t>
            </a:r>
          </a:p>
          <a:p>
            <a:pPr lvl="2" fontAlgn="base"/>
            <a:r>
              <a:rPr lang="en-US" sz="1600" dirty="0" smtClean="0">
                <a:latin typeface="Times New Roman" pitchFamily="18" charset="0"/>
                <a:cs typeface="Times New Roman" pitchFamily="18" charset="0"/>
              </a:rPr>
              <a:t>A sequence of webpages visited by a user, ordered by the time of access.</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words or characters typed on a cellphone by a user, or in a text such as a </a:t>
            </a:r>
            <a:r>
              <a:rPr lang="en-US" sz="1600" dirty="0" smtClean="0">
                <a:latin typeface="Times New Roman" pitchFamily="18" charset="0"/>
                <a:cs typeface="Times New Roman" pitchFamily="18" charset="0"/>
              </a:rPr>
              <a:t>book.</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products bought by a customer in a retail </a:t>
            </a:r>
            <a:r>
              <a:rPr lang="en-US" sz="1600" dirty="0" smtClean="0">
                <a:latin typeface="Times New Roman" pitchFamily="18" charset="0"/>
                <a:cs typeface="Times New Roman" pitchFamily="18" charset="0"/>
              </a:rPr>
              <a:t>store</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proteins in </a:t>
            </a:r>
            <a:r>
              <a:rPr lang="en-US" sz="1600" dirty="0" smtClean="0">
                <a:latin typeface="Times New Roman" pitchFamily="18" charset="0"/>
                <a:cs typeface="Times New Roman" pitchFamily="18" charset="0"/>
              </a:rPr>
              <a:t>bioinformatics</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symptoms observed on a patient at a </a:t>
            </a:r>
            <a:r>
              <a:rPr lang="en-US" sz="1600" dirty="0" smtClean="0">
                <a:latin typeface="Times New Roman" pitchFamily="18" charset="0"/>
                <a:cs typeface="Times New Roman" pitchFamily="18" charset="0"/>
              </a:rPr>
              <a:t>hospital</a:t>
            </a:r>
          </a:p>
          <a:p>
            <a:pPr lvl="2" fontAlgn="base"/>
            <a:endParaRPr lang="en-US" sz="2000" dirty="0">
              <a:latin typeface="Times New Roman" pitchFamily="18" charset="0"/>
              <a:cs typeface="Times New Roman" pitchFamily="18" charset="0"/>
            </a:endParaRPr>
          </a:p>
          <a:p>
            <a:pPr marL="36576" indent="0" fontAlgn="base">
              <a:buNone/>
            </a:pPr>
            <a:r>
              <a:rPr lang="en-US" sz="1200" dirty="0">
                <a:latin typeface="Times New Roman" pitchFamily="18" charset="0"/>
                <a:cs typeface="Times New Roman" pitchFamily="18" charset="0"/>
              </a:rPr>
              <a:t>Note </a:t>
            </a:r>
            <a:r>
              <a:rPr lang="en-US" sz="1200" dirty="0" smtClean="0">
                <a:latin typeface="Times New Roman" pitchFamily="18" charset="0"/>
                <a:cs typeface="Times New Roman" pitchFamily="18" charset="0"/>
              </a:rPr>
              <a:t>: we </a:t>
            </a:r>
            <a:r>
              <a:rPr lang="en-US" sz="1200" dirty="0">
                <a:latin typeface="Times New Roman" pitchFamily="18" charset="0"/>
                <a:cs typeface="Times New Roman" pitchFamily="18" charset="0"/>
              </a:rPr>
              <a:t>consider that a sequence is a list of symbols and do not contain numeric values.  A sequence of numeric values is usually called a time-series rather than a sequence, and the task of predicting a time-series is called time-series forecasting. </a:t>
            </a:r>
            <a:endParaRPr lang="en-US" sz="1200" dirty="0" smtClean="0">
              <a:latin typeface="Times New Roman" pitchFamily="18" charset="0"/>
              <a:cs typeface="Times New Roman" pitchFamily="18" charset="0"/>
            </a:endParaRPr>
          </a:p>
          <a:p>
            <a:pPr marL="36576" indent="0" fontAlgn="base">
              <a:buNone/>
            </a:pPr>
            <a:endParaRPr lang="en-US" sz="2000" b="1" dirty="0">
              <a:latin typeface="Times New Roman" pitchFamily="18" charset="0"/>
              <a:cs typeface="Times New Roman" pitchFamily="18" charset="0"/>
            </a:endParaRPr>
          </a:p>
          <a:p>
            <a:pPr marL="36576" indent="0" fontAlgn="base">
              <a:buNone/>
            </a:pPr>
            <a:r>
              <a:rPr lang="en-US" sz="1800" dirty="0" smtClean="0">
                <a:latin typeface="Times New Roman" pitchFamily="18" charset="0"/>
                <a:cs typeface="Times New Roman" pitchFamily="18" charset="0"/>
              </a:rPr>
              <a:t>The </a:t>
            </a:r>
            <a:r>
              <a:rPr lang="en-US" sz="1800" dirty="0">
                <a:latin typeface="Times New Roman" pitchFamily="18" charset="0"/>
                <a:cs typeface="Times New Roman" pitchFamily="18" charset="0"/>
              </a:rPr>
              <a:t>task of</a:t>
            </a:r>
            <a:r>
              <a:rPr lang="en-US" sz="1800" b="1" dirty="0">
                <a:latin typeface="Times New Roman" pitchFamily="18" charset="0"/>
                <a:cs typeface="Times New Roman" pitchFamily="18" charset="0"/>
              </a:rPr>
              <a:t> sequence prediction</a:t>
            </a:r>
            <a:r>
              <a:rPr lang="en-US" sz="1800" dirty="0">
                <a:latin typeface="Times New Roman" pitchFamily="18" charset="0"/>
                <a:cs typeface="Times New Roman" pitchFamily="18" charset="0"/>
              </a:rPr>
              <a:t> consists of predicting the next symbol of a sequence based on the previously observed symbols. For example, if a user has visited some webpages A, B, C, in that order, one may want to predict what is the next webpage that will be visited by that user to </a:t>
            </a:r>
            <a:r>
              <a:rPr lang="en-US" sz="1800" dirty="0" err="1">
                <a:latin typeface="Times New Roman" pitchFamily="18" charset="0"/>
                <a:cs typeface="Times New Roman" pitchFamily="18" charset="0"/>
              </a:rPr>
              <a:t>prefetch</a:t>
            </a:r>
            <a:r>
              <a:rPr lang="en-US" sz="1800" dirty="0">
                <a:latin typeface="Times New Roman" pitchFamily="18" charset="0"/>
                <a:cs typeface="Times New Roman" pitchFamily="18" charset="0"/>
              </a:rPr>
              <a:t> the webpage</a:t>
            </a:r>
            <a:r>
              <a:rPr lang="en-US" sz="1800"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a:p>
            <a:endParaRPr lang="fr-FR" sz="2800" dirty="0"/>
          </a:p>
        </p:txBody>
      </p:sp>
      <p:sp>
        <p:nvSpPr>
          <p:cNvPr id="4" name="Espace réservé de la date 3"/>
          <p:cNvSpPr>
            <a:spLocks noGrp="1"/>
          </p:cNvSpPr>
          <p:nvPr>
            <p:ph type="dt" sz="half" idx="10"/>
          </p:nvPr>
        </p:nvSpPr>
        <p:spPr/>
        <p:txBody>
          <a:bodyPr/>
          <a:lstStyle/>
          <a:p>
            <a:fld id="{9414C803-320E-4E70-9220-D9C0AF922E5F}"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5</a:t>
            </a:fld>
            <a:endParaRPr lang="fr-FR" dirty="0"/>
          </a:p>
        </p:txBody>
      </p:sp>
      <p:sp>
        <p:nvSpPr>
          <p:cNvPr id="7" name="ZoneTexte 6"/>
          <p:cNvSpPr txBox="1"/>
          <p:nvPr/>
        </p:nvSpPr>
        <p:spPr>
          <a:xfrm>
            <a:off x="467544" y="6072390"/>
            <a:ext cx="5976664" cy="246221"/>
          </a:xfrm>
          <a:prstGeom prst="rect">
            <a:avLst/>
          </a:prstGeom>
          <a:noFill/>
        </p:spPr>
        <p:txBody>
          <a:bodyPr wrap="square" rtlCol="0">
            <a:spAutoFit/>
          </a:bodyPr>
          <a:lstStyle/>
          <a:p>
            <a:r>
              <a:rPr lang="fr-FR" sz="1000" i="1" dirty="0" smtClean="0">
                <a:solidFill>
                  <a:schemeClr val="accent2">
                    <a:lumMod val="75000"/>
                  </a:schemeClr>
                </a:solidFill>
              </a:rPr>
              <a:t>Source</a:t>
            </a:r>
            <a:r>
              <a:rPr lang="fr-FR" sz="1000" i="1" dirty="0">
                <a:solidFill>
                  <a:schemeClr val="accent2">
                    <a:lumMod val="75000"/>
                  </a:schemeClr>
                </a:solidFill>
              </a:rPr>
              <a:t>: http://</a:t>
            </a:r>
            <a:r>
              <a:rPr lang="fr-FR" sz="1000" i="1" dirty="0" smtClean="0">
                <a:solidFill>
                  <a:schemeClr val="accent2">
                    <a:lumMod val="75000"/>
                  </a:schemeClr>
                </a:solidFill>
              </a:rPr>
              <a:t>data-mining.philippe-fournier-viger.com</a:t>
            </a:r>
            <a:endParaRPr lang="fr-FR" sz="1000" i="1" dirty="0">
              <a:solidFill>
                <a:schemeClr val="accent2">
                  <a:lumMod val="75000"/>
                </a:schemeClr>
              </a:solidFill>
            </a:endParaRPr>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5423" y="5157192"/>
            <a:ext cx="5204246" cy="58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563290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11EE8A40-2C8A-453D-B642-7AD4D6B2469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50</a:t>
            </a:fld>
            <a:endParaRPr lang="fr-FR" dirty="0"/>
          </a:p>
        </p:txBody>
      </p:sp>
      <p:pic>
        <p:nvPicPr>
          <p:cNvPr id="1638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560" y="1268760"/>
            <a:ext cx="7906853" cy="3801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02567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739734"/>
          </a:xfrm>
        </p:spPr>
        <p:txBody>
          <a:bodyPr>
            <a:normAutofit lnSpcReduction="10000"/>
          </a:bodyPr>
          <a:lstStyle/>
          <a:p>
            <a:pPr marL="36576" indent="0" fontAlgn="base">
              <a:buNone/>
            </a:pPr>
            <a:r>
              <a:rPr lang="en-US" sz="2800" dirty="0" smtClean="0"/>
              <a:t>RNN:</a:t>
            </a:r>
            <a:endParaRPr lang="en-US" sz="1600" dirty="0" smtClean="0"/>
          </a:p>
          <a:p>
            <a:r>
              <a:rPr lang="en-US" sz="1600" dirty="0"/>
              <a:t>Recurrent Neural Networks, or RNNs, were designed to work with sequence prediction problems</a:t>
            </a:r>
            <a:r>
              <a:rPr lang="en-US" sz="1600" dirty="0" smtClean="0"/>
              <a:t>.</a:t>
            </a:r>
            <a:r>
              <a:rPr lang="en-US" sz="1600" i="1" dirty="0"/>
              <a:t> </a:t>
            </a:r>
            <a:endParaRPr lang="en-US" sz="1600" dirty="0" smtClean="0"/>
          </a:p>
          <a:p>
            <a:pPr marL="36576" indent="0" fontAlgn="base">
              <a:buNone/>
            </a:pPr>
            <a:endParaRPr lang="en-US" sz="1600" dirty="0" smtClean="0"/>
          </a:p>
          <a:p>
            <a:pPr fontAlgn="base"/>
            <a:endParaRPr lang="en-US" sz="1600" dirty="0" smtClean="0"/>
          </a:p>
          <a:p>
            <a:pPr fontAlgn="base"/>
            <a:r>
              <a:rPr lang="en-US" sz="1600" i="1" dirty="0"/>
              <a:t>Recurrent</a:t>
            </a:r>
            <a:r>
              <a:rPr lang="en-US" sz="1600" dirty="0"/>
              <a:t> means the output at the current time step becomes the input to the next time step. At each element of the sequence, the model considers not just the current input, but what it remembers about the preceding elements.</a:t>
            </a:r>
          </a:p>
          <a:p>
            <a:pPr marL="36576" indent="0">
              <a:buNone/>
            </a:pPr>
            <a:endParaRPr lang="fr-FR" dirty="0" smtClean="0"/>
          </a:p>
          <a:p>
            <a:pPr marL="36576" indent="0">
              <a:buNone/>
            </a:pPr>
            <a:endParaRPr lang="fr-FR" dirty="0"/>
          </a:p>
          <a:p>
            <a:pPr marL="36576" indent="0">
              <a:buNone/>
            </a:pPr>
            <a:endParaRPr lang="fr-FR" dirty="0" smtClean="0"/>
          </a:p>
          <a:p>
            <a:pPr marL="36576" indent="0">
              <a:buNone/>
            </a:pPr>
            <a:endParaRPr lang="fr-FR" sz="1400" dirty="0" smtClean="0"/>
          </a:p>
          <a:p>
            <a:pPr marL="36576" indent="0">
              <a:buNone/>
            </a:pPr>
            <a:endParaRPr lang="fr-FR" sz="1400" dirty="0"/>
          </a:p>
          <a:p>
            <a:pPr marL="36576" indent="0">
              <a:buNone/>
            </a:pPr>
            <a:endParaRPr lang="fr-FR" sz="1400" dirty="0" smtClean="0"/>
          </a:p>
          <a:p>
            <a:pPr marL="36576" indent="0">
              <a:buNone/>
            </a:pPr>
            <a:endParaRPr lang="fr-FR" sz="1400" dirty="0"/>
          </a:p>
          <a:p>
            <a:pPr marL="36576" indent="0">
              <a:buNone/>
            </a:pPr>
            <a:r>
              <a:rPr lang="fr-FR" sz="1400" dirty="0" err="1" smtClean="0"/>
              <a:t>Why</a:t>
            </a:r>
            <a:r>
              <a:rPr lang="fr-FR" sz="1400" dirty="0" smtClean="0"/>
              <a:t> RNN?</a:t>
            </a:r>
            <a:endParaRPr lang="fr-FR" sz="1400" dirty="0"/>
          </a:p>
          <a:p>
            <a:pPr>
              <a:buFont typeface="Arial" pitchFamily="34" charset="0"/>
              <a:buChar char="•"/>
            </a:pPr>
            <a:r>
              <a:rPr lang="fr-FR" sz="1500" dirty="0" smtClean="0"/>
              <a:t>To </a:t>
            </a:r>
            <a:r>
              <a:rPr lang="fr-FR" sz="1500" dirty="0" err="1" smtClean="0"/>
              <a:t>maintain</a:t>
            </a:r>
            <a:r>
              <a:rPr lang="fr-FR" sz="1500" dirty="0" smtClean="0"/>
              <a:t> </a:t>
            </a:r>
            <a:r>
              <a:rPr lang="fr-FR" sz="1500" dirty="0" err="1" smtClean="0"/>
              <a:t>word</a:t>
            </a:r>
            <a:r>
              <a:rPr lang="fr-FR" sz="1500" dirty="0" smtClean="0"/>
              <a:t> </a:t>
            </a:r>
            <a:r>
              <a:rPr lang="fr-FR" sz="1500" dirty="0" err="1" smtClean="0"/>
              <a:t>order</a:t>
            </a:r>
            <a:endParaRPr lang="fr-FR" sz="1500" dirty="0" smtClean="0"/>
          </a:p>
          <a:p>
            <a:pPr>
              <a:buFont typeface="Arial" pitchFamily="34" charset="0"/>
              <a:buChar char="•"/>
            </a:pPr>
            <a:r>
              <a:rPr lang="fr-FR" sz="1500" dirty="0" smtClean="0"/>
              <a:t>To </a:t>
            </a:r>
            <a:r>
              <a:rPr lang="fr-FR" sz="1500" dirty="0" err="1" smtClean="0"/>
              <a:t>share</a:t>
            </a:r>
            <a:r>
              <a:rPr lang="fr-FR" sz="1500" dirty="0" smtClean="0"/>
              <a:t> </a:t>
            </a:r>
            <a:r>
              <a:rPr lang="fr-FR" sz="1500" dirty="0" err="1" smtClean="0"/>
              <a:t>parameters</a:t>
            </a:r>
            <a:r>
              <a:rPr lang="fr-FR" sz="1500" dirty="0" smtClean="0"/>
              <a:t> </a:t>
            </a:r>
            <a:r>
              <a:rPr lang="fr-FR" sz="1500" dirty="0" err="1" smtClean="0"/>
              <a:t>across</a:t>
            </a:r>
            <a:r>
              <a:rPr lang="fr-FR" sz="1500" dirty="0" smtClean="0"/>
              <a:t> the </a:t>
            </a:r>
            <a:r>
              <a:rPr lang="fr-FR" sz="1500" dirty="0" err="1" smtClean="0"/>
              <a:t>sequence</a:t>
            </a:r>
            <a:endParaRPr lang="fr-FR" sz="1500" dirty="0" smtClean="0"/>
          </a:p>
        </p:txBody>
      </p:sp>
      <p:sp>
        <p:nvSpPr>
          <p:cNvPr id="4" name="Espace réservé de la date 3"/>
          <p:cNvSpPr>
            <a:spLocks noGrp="1"/>
          </p:cNvSpPr>
          <p:nvPr>
            <p:ph type="dt" sz="half" idx="10"/>
          </p:nvPr>
        </p:nvSpPr>
        <p:spPr/>
        <p:txBody>
          <a:bodyPr/>
          <a:lstStyle/>
          <a:p>
            <a:fld id="{809915DA-2E3C-4A32-B986-0824085AC9FC}"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6</a:t>
            </a:fld>
            <a:endParaRPr lang="fr-FR" dirty="0"/>
          </a:p>
        </p:txBody>
      </p:sp>
      <p:sp>
        <p:nvSpPr>
          <p:cNvPr id="7" name="ZoneTexte 6"/>
          <p:cNvSpPr txBox="1"/>
          <p:nvPr/>
        </p:nvSpPr>
        <p:spPr>
          <a:xfrm>
            <a:off x="467544" y="6194894"/>
            <a:ext cx="8208912" cy="246221"/>
          </a:xfrm>
          <a:prstGeom prst="rect">
            <a:avLst/>
          </a:prstGeom>
          <a:noFill/>
        </p:spPr>
        <p:txBody>
          <a:bodyPr wrap="square" rtlCol="0">
            <a:spAutoFit/>
          </a:bodyPr>
          <a:lstStyle/>
          <a:p>
            <a:r>
              <a:rPr lang="fr-FR" sz="1000" i="1" dirty="0" smtClean="0">
                <a:solidFill>
                  <a:schemeClr val="accent2">
                    <a:lumMod val="75000"/>
                  </a:schemeClr>
                </a:solidFill>
              </a:rPr>
              <a:t>Source</a:t>
            </a:r>
            <a:r>
              <a:rPr lang="fr-FR" sz="1000" i="1" dirty="0">
                <a:solidFill>
                  <a:schemeClr val="accent2">
                    <a:lumMod val="75000"/>
                  </a:schemeClr>
                </a:solidFill>
              </a:rPr>
              <a:t>: </a:t>
            </a:r>
            <a:r>
              <a:rPr lang="en-US" sz="1000" i="1" dirty="0">
                <a:solidFill>
                  <a:schemeClr val="accent2">
                    <a:lumMod val="75000"/>
                  </a:schemeClr>
                </a:solidFill>
              </a:rPr>
              <a:t>https://www.manning.com/books/deep-learning-with-python</a:t>
            </a:r>
            <a:endParaRPr lang="fr-FR" sz="1000" i="1" dirty="0">
              <a:solidFill>
                <a:schemeClr val="accent2">
                  <a:lumMod val="75000"/>
                </a:schemeClr>
              </a:solidFill>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7823" y="2996952"/>
            <a:ext cx="3609975" cy="1839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90035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DD9A7D8E-4996-48C5-A570-720A5493B5A1}"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7</a:t>
            </a:fld>
            <a:endParaRPr lang="fr-FR" dirty="0"/>
          </a:p>
        </p:txBody>
      </p:sp>
      <p:sp>
        <p:nvSpPr>
          <p:cNvPr id="7" name="ZoneTexte 6"/>
          <p:cNvSpPr txBox="1"/>
          <p:nvPr/>
        </p:nvSpPr>
        <p:spPr>
          <a:xfrm>
            <a:off x="467544" y="6072390"/>
            <a:ext cx="8208912" cy="246221"/>
          </a:xfrm>
          <a:prstGeom prst="rect">
            <a:avLst/>
          </a:prstGeom>
          <a:noFill/>
        </p:spPr>
        <p:txBody>
          <a:bodyPr wrap="square" rtlCol="0">
            <a:spAutoFit/>
          </a:bodyPr>
          <a:lstStyle/>
          <a:p>
            <a:r>
              <a:rPr lang="fr-FR" sz="1000" i="1" dirty="0" smtClean="0">
                <a:solidFill>
                  <a:schemeClr val="accent2">
                    <a:lumMod val="75000"/>
                  </a:schemeClr>
                </a:solidFill>
              </a:rPr>
              <a:t>Source</a:t>
            </a:r>
            <a:r>
              <a:rPr lang="fr-FR" sz="1000" i="1" dirty="0">
                <a:solidFill>
                  <a:schemeClr val="accent2">
                    <a:lumMod val="75000"/>
                  </a:schemeClr>
                </a:solidFill>
              </a:rPr>
              <a:t>: </a:t>
            </a:r>
            <a:r>
              <a:rPr lang="fr-FR" sz="1000" i="1" dirty="0" smtClean="0">
                <a:solidFill>
                  <a:schemeClr val="accent2">
                    <a:lumMod val="75000"/>
                  </a:schemeClr>
                </a:solidFill>
              </a:rPr>
              <a:t>MITCBMM-</a:t>
            </a:r>
            <a:r>
              <a:rPr lang="en-US" sz="1000" i="1" dirty="0" err="1" smtClean="0">
                <a:solidFill>
                  <a:schemeClr val="accent2">
                    <a:lumMod val="75000"/>
                  </a:schemeClr>
                </a:solidFill>
              </a:rPr>
              <a:t>Harini</a:t>
            </a:r>
            <a:r>
              <a:rPr lang="en-US" sz="1000" i="1" dirty="0" smtClean="0">
                <a:solidFill>
                  <a:schemeClr val="accent2">
                    <a:lumMod val="75000"/>
                  </a:schemeClr>
                </a:solidFill>
              </a:rPr>
              <a:t> </a:t>
            </a:r>
            <a:r>
              <a:rPr lang="en-US" sz="1000" i="1" dirty="0">
                <a:solidFill>
                  <a:schemeClr val="accent2">
                    <a:lumMod val="75000"/>
                  </a:schemeClr>
                </a:solidFill>
              </a:rPr>
              <a:t>Suresh and Nicholas </a:t>
            </a:r>
            <a:r>
              <a:rPr lang="en-US" sz="1000" i="1" dirty="0" err="1">
                <a:solidFill>
                  <a:schemeClr val="accent2">
                    <a:lumMod val="75000"/>
                  </a:schemeClr>
                </a:solidFill>
              </a:rPr>
              <a:t>Locascio</a:t>
            </a:r>
            <a:endParaRPr lang="fr-FR" sz="1000" i="1" dirty="0">
              <a:solidFill>
                <a:schemeClr val="accent2">
                  <a:lumMod val="75000"/>
                </a:schemeClr>
              </a:solidFill>
            </a:endParaRPr>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1" y="764704"/>
            <a:ext cx="8064897" cy="5184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207927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616625"/>
          </a:xfrm>
        </p:spPr>
        <p:txBody>
          <a:bodyPr>
            <a:normAutofit/>
          </a:bodyPr>
          <a:lstStyle/>
          <a:p>
            <a:pPr marL="36576" indent="0" fontAlgn="base">
              <a:buNone/>
            </a:pPr>
            <a:r>
              <a:rPr lang="en-US" sz="2800" dirty="0" smtClean="0"/>
              <a:t>Types of RNN:</a:t>
            </a:r>
            <a:endParaRPr lang="en-US" sz="1600" dirty="0" smtClean="0"/>
          </a:p>
          <a:p>
            <a:pPr marL="36576" indent="0">
              <a:buNone/>
            </a:pPr>
            <a:endParaRPr lang="en-US" sz="1600" dirty="0"/>
          </a:p>
          <a:p>
            <a:pPr lvl="1" fontAlgn="base"/>
            <a:r>
              <a:rPr lang="en-US" sz="1400" b="1" dirty="0" smtClean="0"/>
              <a:t>One-to-Many</a:t>
            </a:r>
            <a:r>
              <a:rPr lang="en-US" sz="1400" dirty="0"/>
              <a:t>: An observation as input mapped to a sequence with multiple steps as an </a:t>
            </a:r>
            <a:r>
              <a:rPr lang="en-US" sz="1400" dirty="0" err="1" smtClean="0"/>
              <a:t>output.ex:image</a:t>
            </a:r>
            <a:r>
              <a:rPr lang="en-US" sz="1400" dirty="0" smtClean="0"/>
              <a:t>(i/p) description (o/p)</a:t>
            </a:r>
            <a:endParaRPr lang="en-US" sz="1400" dirty="0"/>
          </a:p>
          <a:p>
            <a:pPr lvl="1" fontAlgn="base"/>
            <a:r>
              <a:rPr lang="en-US" sz="1400" b="1" dirty="0"/>
              <a:t>Many-to-One</a:t>
            </a:r>
            <a:r>
              <a:rPr lang="en-US" sz="1400" dirty="0"/>
              <a:t>: A sequence of multiple steps as input mapped to class or quantity </a:t>
            </a:r>
            <a:r>
              <a:rPr lang="en-US" sz="1400" dirty="0" err="1" smtClean="0"/>
              <a:t>prediction.</a:t>
            </a:r>
            <a:r>
              <a:rPr lang="en-US" sz="1400" dirty="0" err="1"/>
              <a:t>e</a:t>
            </a:r>
            <a:r>
              <a:rPr lang="en-US" sz="1400" dirty="0" err="1" smtClean="0"/>
              <a:t>x:Language</a:t>
            </a:r>
            <a:r>
              <a:rPr lang="en-US" sz="1400" dirty="0" smtClean="0"/>
              <a:t> classification</a:t>
            </a:r>
            <a:endParaRPr lang="en-US" sz="1400" dirty="0"/>
          </a:p>
          <a:p>
            <a:pPr lvl="1" fontAlgn="base"/>
            <a:r>
              <a:rPr lang="en-US" sz="1400" b="1" dirty="0"/>
              <a:t>Many-to-Many</a:t>
            </a:r>
            <a:r>
              <a:rPr lang="en-US" sz="1400" dirty="0"/>
              <a:t>: A sequence of multiple steps as input mapped to a sequence with multiple steps as </a:t>
            </a:r>
            <a:r>
              <a:rPr lang="en-US" sz="1400" dirty="0" err="1" smtClean="0"/>
              <a:t>output.ex:Machine</a:t>
            </a:r>
            <a:r>
              <a:rPr lang="en-US" sz="1400" smtClean="0"/>
              <a:t> translation</a:t>
            </a:r>
            <a:endParaRPr lang="en-US" sz="1400" dirty="0"/>
          </a:p>
          <a:p>
            <a:pPr marL="36576" indent="0" fontAlgn="base">
              <a:buNone/>
            </a:pPr>
            <a:endParaRPr lang="en-US" sz="1600" dirty="0" smtClean="0"/>
          </a:p>
          <a:p>
            <a:pPr marL="36576" indent="0">
              <a:buNone/>
            </a:pPr>
            <a:endParaRPr lang="fr-FR" dirty="0"/>
          </a:p>
        </p:txBody>
      </p:sp>
      <p:sp>
        <p:nvSpPr>
          <p:cNvPr id="4" name="Espace réservé de la date 3"/>
          <p:cNvSpPr>
            <a:spLocks noGrp="1"/>
          </p:cNvSpPr>
          <p:nvPr>
            <p:ph type="dt" sz="half" idx="10"/>
          </p:nvPr>
        </p:nvSpPr>
        <p:spPr/>
        <p:txBody>
          <a:bodyPr/>
          <a:lstStyle/>
          <a:p>
            <a:fld id="{7764788A-8F88-4446-BE65-17F22021DE7E}"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8</a:t>
            </a:fld>
            <a:endParaRPr lang="fr-FR" dirty="0"/>
          </a:p>
        </p:txBody>
      </p:sp>
      <p:pic>
        <p:nvPicPr>
          <p:cNvPr id="9220" name="Picture 4" descr="On-the-fly seq2seq: starting translation before the input sequenc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2708920"/>
            <a:ext cx="6912768" cy="3170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91265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616625"/>
          </a:xfrm>
        </p:spPr>
        <p:txBody>
          <a:bodyPr>
            <a:normAutofit/>
          </a:bodyPr>
          <a:lstStyle/>
          <a:p>
            <a:pPr marL="36576" indent="0">
              <a:buNone/>
            </a:pPr>
            <a:r>
              <a:rPr lang="fr-FR" sz="2400" dirty="0" smtClean="0"/>
              <a:t>LSTM:</a:t>
            </a:r>
          </a:p>
          <a:p>
            <a:pPr fontAlgn="base">
              <a:buFont typeface="Wingdings" pitchFamily="2" charset="2"/>
              <a:buChar char="v"/>
            </a:pPr>
            <a:r>
              <a:rPr lang="en-US" sz="1800" dirty="0" smtClean="0">
                <a:latin typeface="Arial Narrow" pitchFamily="34" charset="0"/>
                <a:cs typeface="Times New Roman" pitchFamily="18" charset="0"/>
              </a:rPr>
              <a:t>Long Short-Term Memory (LSTM) networks are a type of recurrent neural network capable of learning order dependence(long-term dependencies) in sequence prediction problems.</a:t>
            </a:r>
          </a:p>
          <a:p>
            <a:pPr fontAlgn="base">
              <a:buFont typeface="Wingdings" pitchFamily="2" charset="2"/>
              <a:buChar char="v"/>
            </a:pPr>
            <a:r>
              <a:rPr lang="en-US" sz="1800" dirty="0" smtClean="0">
                <a:latin typeface="Arial Narrow" pitchFamily="34" charset="0"/>
                <a:cs typeface="Times New Roman" pitchFamily="18" charset="0"/>
              </a:rPr>
              <a:t>This is a behavior required in complex problem domains like machine translation, speech recognition, and more.</a:t>
            </a:r>
          </a:p>
          <a:p>
            <a:pPr fontAlgn="base">
              <a:buFont typeface="Wingdings" pitchFamily="2" charset="2"/>
              <a:buChar char="v"/>
            </a:pPr>
            <a:endParaRPr lang="en-US" sz="1800" dirty="0">
              <a:latin typeface="Arial Narrow" pitchFamily="34" charset="0"/>
              <a:cs typeface="Times New Roman" pitchFamily="18" charset="0"/>
            </a:endParaRPr>
          </a:p>
          <a:p>
            <a:endParaRPr lang="fr-FR" dirty="0"/>
          </a:p>
        </p:txBody>
      </p:sp>
      <p:sp>
        <p:nvSpPr>
          <p:cNvPr id="4" name="Espace réservé de la date 3"/>
          <p:cNvSpPr>
            <a:spLocks noGrp="1"/>
          </p:cNvSpPr>
          <p:nvPr>
            <p:ph type="dt" sz="half" idx="10"/>
          </p:nvPr>
        </p:nvSpPr>
        <p:spPr/>
        <p:txBody>
          <a:bodyPr/>
          <a:lstStyle/>
          <a:p>
            <a:fld id="{5132688D-56CD-406C-87EB-9176B7CE09CB}" type="datetime1">
              <a:rPr lang="fr-FR" smtClean="0"/>
              <a:t>28/05/2020</a:t>
            </a:fld>
            <a:endParaRPr lang="fr-FR" dirty="0"/>
          </a:p>
        </p:txBody>
      </p:sp>
      <p:sp>
        <p:nvSpPr>
          <p:cNvPr id="5" name="Espace réservé du pied de page 4"/>
          <p:cNvSpPr>
            <a:spLocks noGrp="1"/>
          </p:cNvSpPr>
          <p:nvPr>
            <p:ph type="ftr" sz="quarter" idx="11"/>
          </p:nvPr>
        </p:nvSpPr>
        <p:spPr/>
        <p:txBody>
          <a:bodyPr/>
          <a:lstStyle/>
          <a:p>
            <a:r>
              <a:rPr lang="fr-FR" smtClean="0"/>
              <a:t>Copyright © 2020, Abonia Sojasingarayar</a:t>
            </a:r>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9</a:t>
            </a:fld>
            <a:endParaRPr lang="fr-FR" dirty="0"/>
          </a:p>
        </p:txBody>
      </p:sp>
      <p:sp>
        <p:nvSpPr>
          <p:cNvPr id="7" name="ZoneTexte 6"/>
          <p:cNvSpPr txBox="1"/>
          <p:nvPr/>
        </p:nvSpPr>
        <p:spPr>
          <a:xfrm>
            <a:off x="1029164" y="6072390"/>
            <a:ext cx="5976664" cy="246221"/>
          </a:xfrm>
          <a:prstGeom prst="rect">
            <a:avLst/>
          </a:prstGeom>
          <a:noFill/>
        </p:spPr>
        <p:txBody>
          <a:bodyPr wrap="square" rtlCol="0">
            <a:spAutoFit/>
          </a:bodyPr>
          <a:lstStyle/>
          <a:p>
            <a:r>
              <a:rPr lang="fr-FR" sz="1000" i="1" dirty="0" smtClean="0">
                <a:solidFill>
                  <a:schemeClr val="accent2">
                    <a:lumMod val="75000"/>
                  </a:schemeClr>
                </a:solidFill>
              </a:rPr>
              <a:t>Image Source</a:t>
            </a:r>
            <a:r>
              <a:rPr lang="fr-FR" sz="1000" i="1" dirty="0">
                <a:solidFill>
                  <a:schemeClr val="accent2">
                    <a:lumMod val="75000"/>
                  </a:schemeClr>
                </a:solidFill>
              </a:rPr>
              <a:t>: https://</a:t>
            </a:r>
            <a:r>
              <a:rPr lang="fr-FR" sz="1000" i="1" dirty="0" smtClean="0">
                <a:solidFill>
                  <a:schemeClr val="accent2">
                    <a:lumMod val="75000"/>
                  </a:schemeClr>
                </a:solidFill>
              </a:rPr>
              <a:t>colah.github.io</a:t>
            </a:r>
            <a:endParaRPr lang="fr-FR" sz="1000" i="1" dirty="0">
              <a:solidFill>
                <a:schemeClr val="accent2">
                  <a:lumMod val="75000"/>
                </a:schemeClr>
              </a:solidFill>
            </a:endParaRPr>
          </a:p>
        </p:txBody>
      </p:sp>
      <p:pic>
        <p:nvPicPr>
          <p:cNvPr id="9" name="Picture 2" descr="Water | Free Full-Text | Application of Long Short-Term Memory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43608" y="2060848"/>
            <a:ext cx="7272808" cy="3960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802282"/>
      </p:ext>
    </p:extLst>
  </p:cSld>
  <p:clrMapOvr>
    <a:masterClrMapping/>
  </p:clrMapOvr>
  <p:timing>
    <p:tnLst>
      <p:par>
        <p:cTn id="1" dur="indefinite" restart="never" nodeType="tmRoot"/>
      </p:par>
    </p:tnLst>
  </p:timing>
</p:sld>
</file>

<file path=ppt/theme/theme1.xml><?xml version="1.0" encoding="utf-8"?>
<a:theme xmlns:a="http://schemas.openxmlformats.org/drawingml/2006/main" name="Technique">
  <a:themeElements>
    <a:clrScheme name="Technique">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que">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que">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32418</TotalTime>
  <Words>1915</Words>
  <Application>Microsoft Office PowerPoint</Application>
  <PresentationFormat>Affichage à l'écran (4:3)</PresentationFormat>
  <Paragraphs>528</Paragraphs>
  <Slides>50</Slides>
  <Notes>1</Notes>
  <HiddenSlides>0</HiddenSlides>
  <MMClips>3</MMClips>
  <ScaleCrop>false</ScaleCrop>
  <HeadingPairs>
    <vt:vector size="4" baseType="variant">
      <vt:variant>
        <vt:lpstr>Thème</vt:lpstr>
      </vt:variant>
      <vt:variant>
        <vt:i4>2</vt:i4>
      </vt:variant>
      <vt:variant>
        <vt:lpstr>Titres des diapositives</vt:lpstr>
      </vt:variant>
      <vt:variant>
        <vt:i4>50</vt:i4>
      </vt:variant>
    </vt:vector>
  </HeadingPairs>
  <TitlesOfParts>
    <vt:vector size="52" baseType="lpstr">
      <vt:lpstr>Technique</vt:lpstr>
      <vt:lpstr>Thème Office</vt:lpstr>
      <vt:lpstr>AI Chatbot  Tensorflow Seq2seq MOdel</vt:lpstr>
      <vt:lpstr>Credits and Motivation</vt:lpstr>
      <vt:lpstr>Table of Content:</vt:lpstr>
      <vt:lpstr>Introduction: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Example architecture of Seq2Seq LSTMs or RNN Encoder-Decoders</vt:lpstr>
      <vt:lpstr>Machine Translation Example:</vt:lpstr>
      <vt:lpstr>Undersatanding Working Directory:</vt:lpstr>
      <vt:lpstr>Dataset : Cornell Movie Dialogs Corpus</vt:lpstr>
      <vt:lpstr>Movie Conversation File:</vt:lpstr>
      <vt:lpstr>Movie Lines File:</vt:lpstr>
      <vt:lpstr>Understanding Single Conversation:</vt:lpstr>
      <vt:lpstr>Preprocessing I:</vt:lpstr>
      <vt:lpstr>Preprocessing II:</vt:lpstr>
      <vt:lpstr>Preprocessing III:</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Test:</vt:lpstr>
      <vt:lpstr>Config 3:</vt:lpstr>
      <vt:lpstr>Présentation PowerPoint</vt:lpstr>
      <vt:lpstr>Run a web App with Flask:</vt:lpstr>
      <vt:lpstr>UI</vt:lpstr>
      <vt:lpstr>Présentation PowerPoint</vt:lpstr>
      <vt:lpstr> Future work:</vt:lpstr>
      <vt:lpstr> Conclusion:</vt:lpstr>
      <vt:lpstr> Other References:</vt:lpstr>
      <vt:lpstr>Présentation PowerPoint</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HP</dc:creator>
  <cp:lastModifiedBy>HP</cp:lastModifiedBy>
  <cp:revision>183</cp:revision>
  <dcterms:created xsi:type="dcterms:W3CDTF">2020-04-22T14:53:25Z</dcterms:created>
  <dcterms:modified xsi:type="dcterms:W3CDTF">2020-05-28T11:36:48Z</dcterms:modified>
</cp:coreProperties>
</file>